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57" r:id="rId3"/>
    <p:sldId id="286" r:id="rId4"/>
    <p:sldId id="287" r:id="rId5"/>
    <p:sldId id="288" r:id="rId6"/>
    <p:sldId id="289" r:id="rId7"/>
    <p:sldId id="296" r:id="rId8"/>
    <p:sldId id="297" r:id="rId9"/>
    <p:sldId id="290" r:id="rId10"/>
    <p:sldId id="293" r:id="rId11"/>
    <p:sldId id="295" r:id="rId12"/>
    <p:sldId id="292" r:id="rId13"/>
    <p:sldId id="294" r:id="rId14"/>
    <p:sldId id="298" r:id="rId15"/>
    <p:sldId id="301" r:id="rId16"/>
    <p:sldId id="302" r:id="rId17"/>
    <p:sldId id="303" r:id="rId18"/>
    <p:sldId id="304" r:id="rId19"/>
    <p:sldId id="305" r:id="rId20"/>
    <p:sldId id="299" r:id="rId21"/>
    <p:sldId id="300"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Dosis ExtraLight" panose="020B0604020202020204" charset="0"/>
      <p:regular r:id="rId28"/>
      <p:bold r:id="rId29"/>
    </p:embeddedFont>
    <p:embeddedFont>
      <p:font typeface="Modern Love Grunge" panose="04070805081005020601" pitchFamily="82" charset="0"/>
      <p:regular r:id="rId30"/>
    </p:embeddedFont>
    <p:embeddedFont>
      <p:font typeface="Tahoma" panose="020B0604030504040204" pitchFamily="34" charset="0"/>
      <p:regular r:id="rId31"/>
      <p:bold r:id="rId32"/>
    </p:embeddedFont>
    <p:embeddedFont>
      <p:font typeface="Titillium Web Ligh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BFB7"/>
    <a:srgbClr val="039B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1E75DF-BC00-4E8B-A59C-5589D30D055F}">
  <a:tblStyle styleId="{0D1E75DF-BC00-4E8B-A59C-5589D30D055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4660"/>
  </p:normalViewPr>
  <p:slideViewPr>
    <p:cSldViewPr snapToGrid="0">
      <p:cViewPr>
        <p:scale>
          <a:sx n="90" d="100"/>
          <a:sy n="90" d="100"/>
        </p:scale>
        <p:origin x="274" y="3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3AD733-8D9C-4271-9221-93CBD9AEA47D}" type="doc">
      <dgm:prSet loTypeId="urn:microsoft.com/office/officeart/2005/8/layout/chevron2" loCatId="process" qsTypeId="urn:microsoft.com/office/officeart/2005/8/quickstyle/simple1" qsCatId="simple" csTypeId="urn:microsoft.com/office/officeart/2005/8/colors/colorful2" csCatId="colorful" phldr="1"/>
      <dgm:spPr/>
      <dgm:t>
        <a:bodyPr/>
        <a:lstStyle/>
        <a:p>
          <a:endParaRPr lang="en-MY"/>
        </a:p>
      </dgm:t>
    </dgm:pt>
    <dgm:pt modelId="{8C2838B1-5AC3-4E01-B79D-4301F16BFF44}">
      <dgm:prSet phldrT="[Text]"/>
      <dgm:spPr/>
      <dgm:t>
        <a:bodyPr/>
        <a:lstStyle/>
        <a:p>
          <a:r>
            <a:rPr lang="en-MY" dirty="0"/>
            <a:t>Unit Test</a:t>
          </a:r>
        </a:p>
      </dgm:t>
    </dgm:pt>
    <dgm:pt modelId="{E27896AB-68A5-4487-BE27-3AAB5664D6B5}" type="parTrans" cxnId="{1C12BC87-90BD-43D5-8435-507C16A99E6D}">
      <dgm:prSet/>
      <dgm:spPr/>
      <dgm:t>
        <a:bodyPr/>
        <a:lstStyle/>
        <a:p>
          <a:endParaRPr lang="en-MY"/>
        </a:p>
      </dgm:t>
    </dgm:pt>
    <dgm:pt modelId="{96DE1AB6-167B-4217-A538-E331598AFAA5}" type="sibTrans" cxnId="{1C12BC87-90BD-43D5-8435-507C16A99E6D}">
      <dgm:prSet/>
      <dgm:spPr/>
      <dgm:t>
        <a:bodyPr/>
        <a:lstStyle/>
        <a:p>
          <a:endParaRPr lang="en-MY"/>
        </a:p>
      </dgm:t>
    </dgm:pt>
    <dgm:pt modelId="{33A6B8E4-713C-4023-B669-AA5D194392AF}">
      <dgm:prSet phldrT="[Text]"/>
      <dgm:spPr/>
      <dgm:t>
        <a:bodyPr/>
        <a:lstStyle/>
        <a:p>
          <a:pPr>
            <a:buNone/>
          </a:pPr>
          <a:r>
            <a:rPr lang="en-US" dirty="0"/>
            <a:t>Test that is run to each individual unit or component of a particular </a:t>
          </a:r>
          <a:r>
            <a:rPr lang="en-MY" dirty="0"/>
            <a:t>software or system</a:t>
          </a:r>
        </a:p>
      </dgm:t>
    </dgm:pt>
    <dgm:pt modelId="{F57F42BD-42D3-49DD-B3BE-5FA4D22635F0}" type="parTrans" cxnId="{3F4F73A0-E389-4A06-A04D-F6CF25AE08A1}">
      <dgm:prSet/>
      <dgm:spPr/>
      <dgm:t>
        <a:bodyPr/>
        <a:lstStyle/>
        <a:p>
          <a:endParaRPr lang="en-MY"/>
        </a:p>
      </dgm:t>
    </dgm:pt>
    <dgm:pt modelId="{0228A023-9789-46EB-B57A-DD81CDA1B01C}" type="sibTrans" cxnId="{3F4F73A0-E389-4A06-A04D-F6CF25AE08A1}">
      <dgm:prSet/>
      <dgm:spPr/>
      <dgm:t>
        <a:bodyPr/>
        <a:lstStyle/>
        <a:p>
          <a:endParaRPr lang="en-MY"/>
        </a:p>
      </dgm:t>
    </dgm:pt>
    <dgm:pt modelId="{3BDD6D9D-6DE8-404C-8043-FAD0983560B5}">
      <dgm:prSet phldrT="[Text]"/>
      <dgm:spPr/>
      <dgm:t>
        <a:bodyPr/>
        <a:lstStyle/>
        <a:p>
          <a:r>
            <a:rPr lang="en-MY" dirty="0"/>
            <a:t>Integration Test</a:t>
          </a:r>
        </a:p>
      </dgm:t>
    </dgm:pt>
    <dgm:pt modelId="{FBB129D4-2052-4FAD-84E0-9B0DEBE3B774}" type="parTrans" cxnId="{EF1DF164-F2A5-4BC1-8225-343C96DB7D12}">
      <dgm:prSet/>
      <dgm:spPr/>
      <dgm:t>
        <a:bodyPr/>
        <a:lstStyle/>
        <a:p>
          <a:endParaRPr lang="en-MY"/>
        </a:p>
      </dgm:t>
    </dgm:pt>
    <dgm:pt modelId="{831A1A06-E8C6-4CBF-9F06-A2DD4363B7C1}" type="sibTrans" cxnId="{EF1DF164-F2A5-4BC1-8225-343C96DB7D12}">
      <dgm:prSet/>
      <dgm:spPr/>
      <dgm:t>
        <a:bodyPr/>
        <a:lstStyle/>
        <a:p>
          <a:endParaRPr lang="en-MY"/>
        </a:p>
      </dgm:t>
    </dgm:pt>
    <dgm:pt modelId="{295DB734-AD2E-4796-B5D2-744300603045}">
      <dgm:prSet phldrT="[Text]"/>
      <dgm:spPr/>
      <dgm:t>
        <a:bodyPr/>
        <a:lstStyle/>
        <a:p>
          <a:pPr>
            <a:buNone/>
          </a:pPr>
          <a:r>
            <a:rPr lang="en-MY" dirty="0"/>
            <a:t>Test to ensure </a:t>
          </a:r>
          <a:r>
            <a:rPr lang="en-US" dirty="0"/>
            <a:t>that all the module and system can work together as an integrated system.</a:t>
          </a:r>
          <a:endParaRPr lang="en-MY" dirty="0"/>
        </a:p>
      </dgm:t>
    </dgm:pt>
    <dgm:pt modelId="{183102F5-966C-46A5-8D23-13430CED21FC}" type="parTrans" cxnId="{1D64C44F-AB31-499D-AEEB-8EB115CAE756}">
      <dgm:prSet/>
      <dgm:spPr/>
      <dgm:t>
        <a:bodyPr/>
        <a:lstStyle/>
        <a:p>
          <a:endParaRPr lang="en-MY"/>
        </a:p>
      </dgm:t>
    </dgm:pt>
    <dgm:pt modelId="{0053ECA1-25E6-45C7-871C-83EC14F2D116}" type="sibTrans" cxnId="{1D64C44F-AB31-499D-AEEB-8EB115CAE756}">
      <dgm:prSet/>
      <dgm:spPr/>
      <dgm:t>
        <a:bodyPr/>
        <a:lstStyle/>
        <a:p>
          <a:endParaRPr lang="en-MY"/>
        </a:p>
      </dgm:t>
    </dgm:pt>
    <dgm:pt modelId="{91CBF96C-2BA5-4DE2-99CA-55C3F1D12CCD}">
      <dgm:prSet phldrT="[Text]"/>
      <dgm:spPr/>
      <dgm:t>
        <a:bodyPr/>
        <a:lstStyle/>
        <a:p>
          <a:r>
            <a:rPr lang="en-MY" dirty="0"/>
            <a:t>User test</a:t>
          </a:r>
        </a:p>
      </dgm:t>
    </dgm:pt>
    <dgm:pt modelId="{157545BA-C957-4A0C-9103-652169FDE4A9}" type="parTrans" cxnId="{FFA7DE83-4E5D-4992-8557-01E5A4D9B49E}">
      <dgm:prSet/>
      <dgm:spPr/>
      <dgm:t>
        <a:bodyPr/>
        <a:lstStyle/>
        <a:p>
          <a:endParaRPr lang="en-MY"/>
        </a:p>
      </dgm:t>
    </dgm:pt>
    <dgm:pt modelId="{142156F2-1421-4D43-BA71-BE9B7A36404F}" type="sibTrans" cxnId="{FFA7DE83-4E5D-4992-8557-01E5A4D9B49E}">
      <dgm:prSet/>
      <dgm:spPr/>
      <dgm:t>
        <a:bodyPr/>
        <a:lstStyle/>
        <a:p>
          <a:endParaRPr lang="en-MY"/>
        </a:p>
      </dgm:t>
    </dgm:pt>
    <dgm:pt modelId="{1EB7AFD5-CE55-4DB3-937A-AACB8B801BE8}">
      <dgm:prSet phldrT="[Text]"/>
      <dgm:spPr/>
      <dgm:t>
        <a:bodyPr/>
        <a:lstStyle/>
        <a:p>
          <a:pPr>
            <a:buFont typeface="Arial" panose="020B0604020202020204" pitchFamily="34" charset="0"/>
            <a:buNone/>
          </a:pPr>
          <a:r>
            <a:rPr lang="en-MY" dirty="0"/>
            <a:t>The users test the apps interface, functionalities, to perform specific tasks. The purpose is to evaluate the usability of the application system.</a:t>
          </a:r>
        </a:p>
      </dgm:t>
    </dgm:pt>
    <dgm:pt modelId="{02A43949-CACC-4138-B6A3-B54E38DDF4BF}" type="parTrans" cxnId="{818CED0C-5104-4056-97AF-80EDDB9E7FFF}">
      <dgm:prSet/>
      <dgm:spPr/>
      <dgm:t>
        <a:bodyPr/>
        <a:lstStyle/>
        <a:p>
          <a:endParaRPr lang="en-MY"/>
        </a:p>
      </dgm:t>
    </dgm:pt>
    <dgm:pt modelId="{63A8CB4F-999A-44B7-B123-D877E050E549}" type="sibTrans" cxnId="{818CED0C-5104-4056-97AF-80EDDB9E7FFF}">
      <dgm:prSet/>
      <dgm:spPr/>
      <dgm:t>
        <a:bodyPr/>
        <a:lstStyle/>
        <a:p>
          <a:endParaRPr lang="en-MY"/>
        </a:p>
      </dgm:t>
    </dgm:pt>
    <dgm:pt modelId="{085C5802-D27C-44DC-BA0B-FDD3139105AE}" type="pres">
      <dgm:prSet presAssocID="{C83AD733-8D9C-4271-9221-93CBD9AEA47D}" presName="linearFlow" presStyleCnt="0">
        <dgm:presLayoutVars>
          <dgm:dir/>
          <dgm:animLvl val="lvl"/>
          <dgm:resizeHandles val="exact"/>
        </dgm:presLayoutVars>
      </dgm:prSet>
      <dgm:spPr/>
    </dgm:pt>
    <dgm:pt modelId="{154FE148-C143-4A25-A5E9-86BAB2EE21A6}" type="pres">
      <dgm:prSet presAssocID="{8C2838B1-5AC3-4E01-B79D-4301F16BFF44}" presName="composite" presStyleCnt="0"/>
      <dgm:spPr/>
    </dgm:pt>
    <dgm:pt modelId="{89B9BDC5-99CE-4FCE-9A1D-184D8A261BF8}" type="pres">
      <dgm:prSet presAssocID="{8C2838B1-5AC3-4E01-B79D-4301F16BFF44}" presName="parentText" presStyleLbl="alignNode1" presStyleIdx="0" presStyleCnt="3">
        <dgm:presLayoutVars>
          <dgm:chMax val="1"/>
          <dgm:bulletEnabled val="1"/>
        </dgm:presLayoutVars>
      </dgm:prSet>
      <dgm:spPr/>
    </dgm:pt>
    <dgm:pt modelId="{693A9F75-52ED-41B7-A371-85B3B987181A}" type="pres">
      <dgm:prSet presAssocID="{8C2838B1-5AC3-4E01-B79D-4301F16BFF44}" presName="descendantText" presStyleLbl="alignAcc1" presStyleIdx="0" presStyleCnt="3">
        <dgm:presLayoutVars>
          <dgm:bulletEnabled val="1"/>
        </dgm:presLayoutVars>
      </dgm:prSet>
      <dgm:spPr/>
    </dgm:pt>
    <dgm:pt modelId="{1371498F-497E-4D6E-92AA-3D3A312D9845}" type="pres">
      <dgm:prSet presAssocID="{96DE1AB6-167B-4217-A538-E331598AFAA5}" presName="sp" presStyleCnt="0"/>
      <dgm:spPr/>
    </dgm:pt>
    <dgm:pt modelId="{D80A8155-2EA2-404B-96CB-1F6728B286E0}" type="pres">
      <dgm:prSet presAssocID="{3BDD6D9D-6DE8-404C-8043-FAD0983560B5}" presName="composite" presStyleCnt="0"/>
      <dgm:spPr/>
    </dgm:pt>
    <dgm:pt modelId="{295608D6-1777-4D27-9832-60FF6C4EBCED}" type="pres">
      <dgm:prSet presAssocID="{3BDD6D9D-6DE8-404C-8043-FAD0983560B5}" presName="parentText" presStyleLbl="alignNode1" presStyleIdx="1" presStyleCnt="3">
        <dgm:presLayoutVars>
          <dgm:chMax val="1"/>
          <dgm:bulletEnabled val="1"/>
        </dgm:presLayoutVars>
      </dgm:prSet>
      <dgm:spPr/>
    </dgm:pt>
    <dgm:pt modelId="{68EA7D33-4443-48E5-B19C-51AF59769265}" type="pres">
      <dgm:prSet presAssocID="{3BDD6D9D-6DE8-404C-8043-FAD0983560B5}" presName="descendantText" presStyleLbl="alignAcc1" presStyleIdx="1" presStyleCnt="3">
        <dgm:presLayoutVars>
          <dgm:bulletEnabled val="1"/>
        </dgm:presLayoutVars>
      </dgm:prSet>
      <dgm:spPr/>
    </dgm:pt>
    <dgm:pt modelId="{BBFA9C78-4381-48F9-8026-EDD9B6985B40}" type="pres">
      <dgm:prSet presAssocID="{831A1A06-E8C6-4CBF-9F06-A2DD4363B7C1}" presName="sp" presStyleCnt="0"/>
      <dgm:spPr/>
    </dgm:pt>
    <dgm:pt modelId="{0B6C8A9F-4DA8-4146-8396-D12AAA3A92FD}" type="pres">
      <dgm:prSet presAssocID="{91CBF96C-2BA5-4DE2-99CA-55C3F1D12CCD}" presName="composite" presStyleCnt="0"/>
      <dgm:spPr/>
    </dgm:pt>
    <dgm:pt modelId="{D48366A4-BA54-4168-9DDE-5F72E8E5E88C}" type="pres">
      <dgm:prSet presAssocID="{91CBF96C-2BA5-4DE2-99CA-55C3F1D12CCD}" presName="parentText" presStyleLbl="alignNode1" presStyleIdx="2" presStyleCnt="3">
        <dgm:presLayoutVars>
          <dgm:chMax val="1"/>
          <dgm:bulletEnabled val="1"/>
        </dgm:presLayoutVars>
      </dgm:prSet>
      <dgm:spPr/>
    </dgm:pt>
    <dgm:pt modelId="{59F91F9E-AF3C-404D-B3B9-B24DA87ECCDB}" type="pres">
      <dgm:prSet presAssocID="{91CBF96C-2BA5-4DE2-99CA-55C3F1D12CCD}" presName="descendantText" presStyleLbl="alignAcc1" presStyleIdx="2" presStyleCnt="3">
        <dgm:presLayoutVars>
          <dgm:bulletEnabled val="1"/>
        </dgm:presLayoutVars>
      </dgm:prSet>
      <dgm:spPr/>
    </dgm:pt>
  </dgm:ptLst>
  <dgm:cxnLst>
    <dgm:cxn modelId="{818CED0C-5104-4056-97AF-80EDDB9E7FFF}" srcId="{91CBF96C-2BA5-4DE2-99CA-55C3F1D12CCD}" destId="{1EB7AFD5-CE55-4DB3-937A-AACB8B801BE8}" srcOrd="0" destOrd="0" parTransId="{02A43949-CACC-4138-B6A3-B54E38DDF4BF}" sibTransId="{63A8CB4F-999A-44B7-B123-D877E050E549}"/>
    <dgm:cxn modelId="{1801B917-3920-4BF7-8A97-4B1A8F8E2D01}" type="presOf" srcId="{91CBF96C-2BA5-4DE2-99CA-55C3F1D12CCD}" destId="{D48366A4-BA54-4168-9DDE-5F72E8E5E88C}" srcOrd="0" destOrd="0" presId="urn:microsoft.com/office/officeart/2005/8/layout/chevron2"/>
    <dgm:cxn modelId="{2DA2AE28-4148-4C2C-821B-28D9B4EF742E}" type="presOf" srcId="{8C2838B1-5AC3-4E01-B79D-4301F16BFF44}" destId="{89B9BDC5-99CE-4FCE-9A1D-184D8A261BF8}" srcOrd="0" destOrd="0" presId="urn:microsoft.com/office/officeart/2005/8/layout/chevron2"/>
    <dgm:cxn modelId="{6DCF7E64-716D-4806-83E4-BCAF647A8635}" type="presOf" srcId="{1EB7AFD5-CE55-4DB3-937A-AACB8B801BE8}" destId="{59F91F9E-AF3C-404D-B3B9-B24DA87ECCDB}" srcOrd="0" destOrd="0" presId="urn:microsoft.com/office/officeart/2005/8/layout/chevron2"/>
    <dgm:cxn modelId="{EF1DF164-F2A5-4BC1-8225-343C96DB7D12}" srcId="{C83AD733-8D9C-4271-9221-93CBD9AEA47D}" destId="{3BDD6D9D-6DE8-404C-8043-FAD0983560B5}" srcOrd="1" destOrd="0" parTransId="{FBB129D4-2052-4FAD-84E0-9B0DEBE3B774}" sibTransId="{831A1A06-E8C6-4CBF-9F06-A2DD4363B7C1}"/>
    <dgm:cxn modelId="{1D64C44F-AB31-499D-AEEB-8EB115CAE756}" srcId="{3BDD6D9D-6DE8-404C-8043-FAD0983560B5}" destId="{295DB734-AD2E-4796-B5D2-744300603045}" srcOrd="0" destOrd="0" parTransId="{183102F5-966C-46A5-8D23-13430CED21FC}" sibTransId="{0053ECA1-25E6-45C7-871C-83EC14F2D116}"/>
    <dgm:cxn modelId="{FFA7DE83-4E5D-4992-8557-01E5A4D9B49E}" srcId="{C83AD733-8D9C-4271-9221-93CBD9AEA47D}" destId="{91CBF96C-2BA5-4DE2-99CA-55C3F1D12CCD}" srcOrd="2" destOrd="0" parTransId="{157545BA-C957-4A0C-9103-652169FDE4A9}" sibTransId="{142156F2-1421-4D43-BA71-BE9B7A36404F}"/>
    <dgm:cxn modelId="{1C12BC87-90BD-43D5-8435-507C16A99E6D}" srcId="{C83AD733-8D9C-4271-9221-93CBD9AEA47D}" destId="{8C2838B1-5AC3-4E01-B79D-4301F16BFF44}" srcOrd="0" destOrd="0" parTransId="{E27896AB-68A5-4487-BE27-3AAB5664D6B5}" sibTransId="{96DE1AB6-167B-4217-A538-E331598AFAA5}"/>
    <dgm:cxn modelId="{BB013E93-E7D6-4373-900C-368C9AB28454}" type="presOf" srcId="{33A6B8E4-713C-4023-B669-AA5D194392AF}" destId="{693A9F75-52ED-41B7-A371-85B3B987181A}" srcOrd="0" destOrd="0" presId="urn:microsoft.com/office/officeart/2005/8/layout/chevron2"/>
    <dgm:cxn modelId="{3F4F73A0-E389-4A06-A04D-F6CF25AE08A1}" srcId="{8C2838B1-5AC3-4E01-B79D-4301F16BFF44}" destId="{33A6B8E4-713C-4023-B669-AA5D194392AF}" srcOrd="0" destOrd="0" parTransId="{F57F42BD-42D3-49DD-B3BE-5FA4D22635F0}" sibTransId="{0228A023-9789-46EB-B57A-DD81CDA1B01C}"/>
    <dgm:cxn modelId="{C7D37FA6-BCB7-4E7D-A80C-8FDEECE777CE}" type="presOf" srcId="{295DB734-AD2E-4796-B5D2-744300603045}" destId="{68EA7D33-4443-48E5-B19C-51AF59769265}" srcOrd="0" destOrd="0" presId="urn:microsoft.com/office/officeart/2005/8/layout/chevron2"/>
    <dgm:cxn modelId="{FE2CDFDA-1E7D-4755-8E21-49BE891FE5A7}" type="presOf" srcId="{3BDD6D9D-6DE8-404C-8043-FAD0983560B5}" destId="{295608D6-1777-4D27-9832-60FF6C4EBCED}" srcOrd="0" destOrd="0" presId="urn:microsoft.com/office/officeart/2005/8/layout/chevron2"/>
    <dgm:cxn modelId="{DE6D90DB-70FB-4082-8726-51453EEB5C01}" type="presOf" srcId="{C83AD733-8D9C-4271-9221-93CBD9AEA47D}" destId="{085C5802-D27C-44DC-BA0B-FDD3139105AE}" srcOrd="0" destOrd="0" presId="urn:microsoft.com/office/officeart/2005/8/layout/chevron2"/>
    <dgm:cxn modelId="{A53F072E-6117-4201-9721-FF7E9B6489FB}" type="presParOf" srcId="{085C5802-D27C-44DC-BA0B-FDD3139105AE}" destId="{154FE148-C143-4A25-A5E9-86BAB2EE21A6}" srcOrd="0" destOrd="0" presId="urn:microsoft.com/office/officeart/2005/8/layout/chevron2"/>
    <dgm:cxn modelId="{17AC3EEA-C9BB-478D-95E8-1BF5A6316C38}" type="presParOf" srcId="{154FE148-C143-4A25-A5E9-86BAB2EE21A6}" destId="{89B9BDC5-99CE-4FCE-9A1D-184D8A261BF8}" srcOrd="0" destOrd="0" presId="urn:microsoft.com/office/officeart/2005/8/layout/chevron2"/>
    <dgm:cxn modelId="{1B583597-C210-4A21-8850-84FC48E85E45}" type="presParOf" srcId="{154FE148-C143-4A25-A5E9-86BAB2EE21A6}" destId="{693A9F75-52ED-41B7-A371-85B3B987181A}" srcOrd="1" destOrd="0" presId="urn:microsoft.com/office/officeart/2005/8/layout/chevron2"/>
    <dgm:cxn modelId="{D6A12760-A199-439B-9BAD-E0D523164665}" type="presParOf" srcId="{085C5802-D27C-44DC-BA0B-FDD3139105AE}" destId="{1371498F-497E-4D6E-92AA-3D3A312D9845}" srcOrd="1" destOrd="0" presId="urn:microsoft.com/office/officeart/2005/8/layout/chevron2"/>
    <dgm:cxn modelId="{BFD95957-8A43-4386-A43A-D63BA4C4BA73}" type="presParOf" srcId="{085C5802-D27C-44DC-BA0B-FDD3139105AE}" destId="{D80A8155-2EA2-404B-96CB-1F6728B286E0}" srcOrd="2" destOrd="0" presId="urn:microsoft.com/office/officeart/2005/8/layout/chevron2"/>
    <dgm:cxn modelId="{AA176100-BDA7-4B35-AE17-066DC3C60862}" type="presParOf" srcId="{D80A8155-2EA2-404B-96CB-1F6728B286E0}" destId="{295608D6-1777-4D27-9832-60FF6C4EBCED}" srcOrd="0" destOrd="0" presId="urn:microsoft.com/office/officeart/2005/8/layout/chevron2"/>
    <dgm:cxn modelId="{8A1B5BDE-C169-4306-B1F7-1390441D7407}" type="presParOf" srcId="{D80A8155-2EA2-404B-96CB-1F6728B286E0}" destId="{68EA7D33-4443-48E5-B19C-51AF59769265}" srcOrd="1" destOrd="0" presId="urn:microsoft.com/office/officeart/2005/8/layout/chevron2"/>
    <dgm:cxn modelId="{22463D88-968A-41E9-9500-8A56CE97D00F}" type="presParOf" srcId="{085C5802-D27C-44DC-BA0B-FDD3139105AE}" destId="{BBFA9C78-4381-48F9-8026-EDD9B6985B40}" srcOrd="3" destOrd="0" presId="urn:microsoft.com/office/officeart/2005/8/layout/chevron2"/>
    <dgm:cxn modelId="{EF2DF8C5-6032-4E41-9D68-D4B39DA3ECD1}" type="presParOf" srcId="{085C5802-D27C-44DC-BA0B-FDD3139105AE}" destId="{0B6C8A9F-4DA8-4146-8396-D12AAA3A92FD}" srcOrd="4" destOrd="0" presId="urn:microsoft.com/office/officeart/2005/8/layout/chevron2"/>
    <dgm:cxn modelId="{CEA3147E-D9D3-4804-BDF6-E801CA7B6D4C}" type="presParOf" srcId="{0B6C8A9F-4DA8-4146-8396-D12AAA3A92FD}" destId="{D48366A4-BA54-4168-9DDE-5F72E8E5E88C}" srcOrd="0" destOrd="0" presId="urn:microsoft.com/office/officeart/2005/8/layout/chevron2"/>
    <dgm:cxn modelId="{98FFE98D-9FBA-407D-BF72-AE70976405C6}" type="presParOf" srcId="{0B6C8A9F-4DA8-4146-8396-D12AAA3A92FD}" destId="{59F91F9E-AF3C-404D-B3B9-B24DA87ECCD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9BDC5-99CE-4FCE-9A1D-184D8A261BF8}">
      <dsp:nvSpPr>
        <dsp:cNvPr id="0" name=""/>
        <dsp:cNvSpPr/>
      </dsp:nvSpPr>
      <dsp:spPr>
        <a:xfrm rot="5400000">
          <a:off x="-196621" y="197403"/>
          <a:ext cx="1310812" cy="91756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MY" sz="1400" kern="1200" dirty="0"/>
            <a:t>Unit Test</a:t>
          </a:r>
        </a:p>
      </dsp:txBody>
      <dsp:txXfrm rot="-5400000">
        <a:off x="1" y="459565"/>
        <a:ext cx="917568" cy="393244"/>
      </dsp:txXfrm>
    </dsp:sp>
    <dsp:sp modelId="{693A9F75-52ED-41B7-A371-85B3B987181A}">
      <dsp:nvSpPr>
        <dsp:cNvPr id="0" name=""/>
        <dsp:cNvSpPr/>
      </dsp:nvSpPr>
      <dsp:spPr>
        <a:xfrm rot="5400000">
          <a:off x="3609936" y="-2691586"/>
          <a:ext cx="852028" cy="623676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Test that is run to each individual unit or component of a particular </a:t>
          </a:r>
          <a:r>
            <a:rPr lang="en-MY" sz="1800" kern="1200" dirty="0"/>
            <a:t>software or system</a:t>
          </a:r>
        </a:p>
      </dsp:txBody>
      <dsp:txXfrm rot="-5400000">
        <a:off x="917569" y="42374"/>
        <a:ext cx="6195171" cy="768842"/>
      </dsp:txXfrm>
    </dsp:sp>
    <dsp:sp modelId="{295608D6-1777-4D27-9832-60FF6C4EBCED}">
      <dsp:nvSpPr>
        <dsp:cNvPr id="0" name=""/>
        <dsp:cNvSpPr/>
      </dsp:nvSpPr>
      <dsp:spPr>
        <a:xfrm rot="5400000">
          <a:off x="-196621" y="1309690"/>
          <a:ext cx="1310812" cy="917568"/>
        </a:xfrm>
        <a:prstGeom prst="chevron">
          <a:avLst/>
        </a:prstGeom>
        <a:solidFill>
          <a:schemeClr val="accent2">
            <a:hueOff val="540622"/>
            <a:satOff val="27106"/>
            <a:lumOff val="-14411"/>
            <a:alphaOff val="0"/>
          </a:schemeClr>
        </a:solidFill>
        <a:ln w="25400" cap="flat" cmpd="sng" algn="ctr">
          <a:solidFill>
            <a:schemeClr val="accent2">
              <a:hueOff val="540622"/>
              <a:satOff val="27106"/>
              <a:lumOff val="-1441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MY" sz="1400" kern="1200" dirty="0"/>
            <a:t>Integration Test</a:t>
          </a:r>
        </a:p>
      </dsp:txBody>
      <dsp:txXfrm rot="-5400000">
        <a:off x="1" y="1571852"/>
        <a:ext cx="917568" cy="393244"/>
      </dsp:txXfrm>
    </dsp:sp>
    <dsp:sp modelId="{68EA7D33-4443-48E5-B19C-51AF59769265}">
      <dsp:nvSpPr>
        <dsp:cNvPr id="0" name=""/>
        <dsp:cNvSpPr/>
      </dsp:nvSpPr>
      <dsp:spPr>
        <a:xfrm rot="5400000">
          <a:off x="3609936" y="-1579299"/>
          <a:ext cx="852028" cy="6236764"/>
        </a:xfrm>
        <a:prstGeom prst="round2SameRect">
          <a:avLst/>
        </a:prstGeom>
        <a:solidFill>
          <a:schemeClr val="lt1">
            <a:alpha val="90000"/>
            <a:hueOff val="0"/>
            <a:satOff val="0"/>
            <a:lumOff val="0"/>
            <a:alphaOff val="0"/>
          </a:schemeClr>
        </a:solidFill>
        <a:ln w="25400" cap="flat" cmpd="sng" algn="ctr">
          <a:solidFill>
            <a:schemeClr val="accent2">
              <a:hueOff val="540622"/>
              <a:satOff val="27106"/>
              <a:lumOff val="-144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MY" sz="1800" kern="1200" dirty="0"/>
            <a:t>Test to ensure </a:t>
          </a:r>
          <a:r>
            <a:rPr lang="en-US" sz="1800" kern="1200" dirty="0"/>
            <a:t>that all the module and system can work together as an integrated system.</a:t>
          </a:r>
          <a:endParaRPr lang="en-MY" sz="1800" kern="1200" dirty="0"/>
        </a:p>
      </dsp:txBody>
      <dsp:txXfrm rot="-5400000">
        <a:off x="917569" y="1154661"/>
        <a:ext cx="6195171" cy="768842"/>
      </dsp:txXfrm>
    </dsp:sp>
    <dsp:sp modelId="{D48366A4-BA54-4168-9DDE-5F72E8E5E88C}">
      <dsp:nvSpPr>
        <dsp:cNvPr id="0" name=""/>
        <dsp:cNvSpPr/>
      </dsp:nvSpPr>
      <dsp:spPr>
        <a:xfrm rot="5400000">
          <a:off x="-196621" y="2421976"/>
          <a:ext cx="1310812" cy="917568"/>
        </a:xfrm>
        <a:prstGeom prst="chevron">
          <a:avLst/>
        </a:prstGeom>
        <a:solidFill>
          <a:schemeClr val="accent2">
            <a:hueOff val="1081244"/>
            <a:satOff val="54213"/>
            <a:lumOff val="-28821"/>
            <a:alphaOff val="0"/>
          </a:schemeClr>
        </a:solidFill>
        <a:ln w="25400" cap="flat" cmpd="sng" algn="ctr">
          <a:solidFill>
            <a:schemeClr val="accent2">
              <a:hueOff val="1081244"/>
              <a:satOff val="54213"/>
              <a:lumOff val="-288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MY" sz="1400" kern="1200" dirty="0"/>
            <a:t>User test</a:t>
          </a:r>
        </a:p>
      </dsp:txBody>
      <dsp:txXfrm rot="-5400000">
        <a:off x="1" y="2684138"/>
        <a:ext cx="917568" cy="393244"/>
      </dsp:txXfrm>
    </dsp:sp>
    <dsp:sp modelId="{59F91F9E-AF3C-404D-B3B9-B24DA87ECCDB}">
      <dsp:nvSpPr>
        <dsp:cNvPr id="0" name=""/>
        <dsp:cNvSpPr/>
      </dsp:nvSpPr>
      <dsp:spPr>
        <a:xfrm rot="5400000">
          <a:off x="3609936" y="-467013"/>
          <a:ext cx="852028" cy="6236764"/>
        </a:xfrm>
        <a:prstGeom prst="round2SameRect">
          <a:avLst/>
        </a:prstGeom>
        <a:solidFill>
          <a:schemeClr val="lt1">
            <a:alpha val="90000"/>
            <a:hueOff val="0"/>
            <a:satOff val="0"/>
            <a:lumOff val="0"/>
            <a:alphaOff val="0"/>
          </a:schemeClr>
        </a:solidFill>
        <a:ln w="25400" cap="flat" cmpd="sng" algn="ctr">
          <a:solidFill>
            <a:schemeClr val="accent2">
              <a:hueOff val="1081244"/>
              <a:satOff val="54213"/>
              <a:lumOff val="-288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MY" sz="1800" kern="1200" dirty="0"/>
            <a:t>The users test the apps interface, functionalities, to perform specific tasks. The purpose is to evaluate the usability of the application system.</a:t>
          </a:r>
        </a:p>
      </dsp:txBody>
      <dsp:txXfrm rot="-5400000">
        <a:off x="917569" y="2266947"/>
        <a:ext cx="6195171" cy="7688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946463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3950799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68341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322192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36643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8" y="28699"/>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92" name="Google Shape;92;p2"/>
          <p:cNvGrpSpPr/>
          <p:nvPr/>
        </p:nvGrpSpPr>
        <p:grpSpPr>
          <a:xfrm rot="10800000">
            <a:off x="6659537" y="28699"/>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212" name="Google Shape;212;p2"/>
          <p:cNvGrpSpPr/>
          <p:nvPr/>
        </p:nvGrpSpPr>
        <p:grpSpPr>
          <a:xfrm rot="10800000">
            <a:off x="6367294" y="28699"/>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422" name="Google Shape;422;p2"/>
          <p:cNvGrpSpPr/>
          <p:nvPr/>
        </p:nvGrpSpPr>
        <p:grpSpPr>
          <a:xfrm rot="10800000">
            <a:off x="6367294" y="28699"/>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2"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2" y="1733551"/>
            <a:ext cx="6761100" cy="2980500"/>
          </a:xfrm>
          <a:prstGeom prst="rect">
            <a:avLst/>
          </a:prstGeom>
        </p:spPr>
        <p:txBody>
          <a:bodyPr spcFirstLastPara="1" wrap="square" lIns="91425" tIns="91425" rIns="91425" bIns="91425" anchor="t" anchorCtr="0">
            <a:noAutofit/>
          </a:bodyPr>
          <a:lstStyle>
            <a:lvl1pPr marL="457206" lvl="0" indent="-381005">
              <a:spcBef>
                <a:spcPts val="600"/>
              </a:spcBef>
              <a:spcAft>
                <a:spcPts val="0"/>
              </a:spcAft>
              <a:buSzPts val="2400"/>
              <a:buChar char="▪"/>
              <a:defRPr/>
            </a:lvl1pPr>
            <a:lvl2pPr marL="914411" lvl="1" indent="-381005">
              <a:spcBef>
                <a:spcPts val="0"/>
              </a:spcBef>
              <a:spcAft>
                <a:spcPts val="0"/>
              </a:spcAft>
              <a:buSzPts val="2400"/>
              <a:buChar char="▫"/>
              <a:defRPr/>
            </a:lvl2pPr>
            <a:lvl3pPr marL="1371617" lvl="2" indent="-381005">
              <a:spcBef>
                <a:spcPts val="0"/>
              </a:spcBef>
              <a:spcAft>
                <a:spcPts val="0"/>
              </a:spcAft>
              <a:buSzPts val="2400"/>
              <a:buChar char="▫"/>
              <a:defRPr/>
            </a:lvl3pPr>
            <a:lvl4pPr marL="1828823" lvl="3" indent="-381005">
              <a:spcBef>
                <a:spcPts val="0"/>
              </a:spcBef>
              <a:spcAft>
                <a:spcPts val="0"/>
              </a:spcAft>
              <a:buSzPts val="2400"/>
              <a:buChar char="▫"/>
              <a:defRPr/>
            </a:lvl4pPr>
            <a:lvl5pPr marL="2286029" lvl="4" indent="-381005">
              <a:spcBef>
                <a:spcPts val="0"/>
              </a:spcBef>
              <a:spcAft>
                <a:spcPts val="0"/>
              </a:spcAft>
              <a:buSzPts val="2400"/>
              <a:buChar char="▫"/>
              <a:defRPr/>
            </a:lvl5pPr>
            <a:lvl6pPr marL="2743234" lvl="5" indent="-381005">
              <a:spcBef>
                <a:spcPts val="0"/>
              </a:spcBef>
              <a:spcAft>
                <a:spcPts val="0"/>
              </a:spcAft>
              <a:buSzPts val="2400"/>
              <a:buChar char="▫"/>
              <a:defRPr/>
            </a:lvl6pPr>
            <a:lvl7pPr marL="3200440" lvl="6" indent="-381005">
              <a:spcBef>
                <a:spcPts val="0"/>
              </a:spcBef>
              <a:spcAft>
                <a:spcPts val="0"/>
              </a:spcAft>
              <a:buSzPts val="2400"/>
              <a:buChar char="●"/>
              <a:defRPr/>
            </a:lvl7pPr>
            <a:lvl8pPr marL="3657646" lvl="7" indent="-381005">
              <a:spcBef>
                <a:spcPts val="0"/>
              </a:spcBef>
              <a:spcAft>
                <a:spcPts val="0"/>
              </a:spcAft>
              <a:buSzPts val="2400"/>
              <a:buChar char="○"/>
              <a:defRPr/>
            </a:lvl8pPr>
            <a:lvl9pPr marL="4114851" lvl="8" indent="-381005">
              <a:spcBef>
                <a:spcPts val="0"/>
              </a:spcBef>
              <a:spcAft>
                <a:spcPts val="0"/>
              </a:spcAft>
              <a:buSzPts val="2400"/>
              <a:buChar char="■"/>
              <a:defRPr/>
            </a:lvl9pPr>
          </a:lstStyle>
          <a:p>
            <a:endParaRPr/>
          </a:p>
        </p:txBody>
      </p:sp>
      <p:grpSp>
        <p:nvGrpSpPr>
          <p:cNvPr id="1566" name="Google Shape;1566;p5"/>
          <p:cNvGrpSpPr/>
          <p:nvPr/>
        </p:nvGrpSpPr>
        <p:grpSpPr>
          <a:xfrm rot="10800000">
            <a:off x="8851487" y="28708"/>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1624" name="Google Shape;1624;p5"/>
          <p:cNvGrpSpPr/>
          <p:nvPr/>
        </p:nvGrpSpPr>
        <p:grpSpPr>
          <a:xfrm rot="10800000">
            <a:off x="7828573" y="28708"/>
            <a:ext cx="1140782"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1687" name="Google Shape;1687;p5"/>
          <p:cNvGrpSpPr/>
          <p:nvPr/>
        </p:nvGrpSpPr>
        <p:grpSpPr>
          <a:xfrm rot="10800000">
            <a:off x="7682452" y="28707"/>
            <a:ext cx="994638"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1789" name="Google Shape;1789;p5"/>
          <p:cNvGrpSpPr/>
          <p:nvPr/>
        </p:nvGrpSpPr>
        <p:grpSpPr>
          <a:xfrm rot="10800000">
            <a:off x="7682452" y="28708"/>
            <a:ext cx="1140782"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sp>
        <p:nvSpPr>
          <p:cNvPr id="1840" name="Google Shape;1840;p5"/>
          <p:cNvSpPr txBox="1">
            <a:spLocks noGrp="1"/>
          </p:cNvSpPr>
          <p:nvPr>
            <p:ph type="sldNum" idx="12"/>
          </p:nvPr>
        </p:nvSpPr>
        <p:spPr>
          <a:xfrm>
            <a:off x="91531" y="472020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2"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1846" name="Google Shape;1846;p6"/>
          <p:cNvGrpSpPr/>
          <p:nvPr/>
        </p:nvGrpSpPr>
        <p:grpSpPr>
          <a:xfrm rot="10800000">
            <a:off x="8851487" y="28708"/>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1904" name="Google Shape;1904;p6"/>
          <p:cNvGrpSpPr/>
          <p:nvPr/>
        </p:nvGrpSpPr>
        <p:grpSpPr>
          <a:xfrm rot="10800000">
            <a:off x="7828573" y="28708"/>
            <a:ext cx="1140782"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1967" name="Google Shape;1967;p6"/>
          <p:cNvGrpSpPr/>
          <p:nvPr/>
        </p:nvGrpSpPr>
        <p:grpSpPr>
          <a:xfrm rot="10800000">
            <a:off x="7682452" y="28707"/>
            <a:ext cx="994638"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2069" name="Google Shape;2069;p6"/>
          <p:cNvGrpSpPr/>
          <p:nvPr/>
        </p:nvGrpSpPr>
        <p:grpSpPr>
          <a:xfrm rot="10800000">
            <a:off x="7682452" y="28708"/>
            <a:ext cx="1140782"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2"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2403" name="Google Shape;2403;p8"/>
          <p:cNvGrpSpPr/>
          <p:nvPr/>
        </p:nvGrpSpPr>
        <p:grpSpPr>
          <a:xfrm rot="10800000">
            <a:off x="8851487" y="28708"/>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2461" name="Google Shape;2461;p8"/>
          <p:cNvGrpSpPr/>
          <p:nvPr/>
        </p:nvGrpSpPr>
        <p:grpSpPr>
          <a:xfrm rot="10800000">
            <a:off x="7828573" y="28708"/>
            <a:ext cx="1140782"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2524" name="Google Shape;2524;p8"/>
          <p:cNvGrpSpPr/>
          <p:nvPr/>
        </p:nvGrpSpPr>
        <p:grpSpPr>
          <a:xfrm rot="10800000">
            <a:off x="7682452" y="28707"/>
            <a:ext cx="994638"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grpSp>
        <p:nvGrpSpPr>
          <p:cNvPr id="2626" name="Google Shape;2626;p8"/>
          <p:cNvGrpSpPr/>
          <p:nvPr/>
        </p:nvGrpSpPr>
        <p:grpSpPr>
          <a:xfrm rot="10800000">
            <a:off x="7682452" y="28708"/>
            <a:ext cx="1140782"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2"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2" y="1733551"/>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2"/>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162910" y="254989"/>
            <a:ext cx="8113824" cy="1875325"/>
          </a:xfrm>
          <a:prstGeom prst="rect">
            <a:avLst/>
          </a:prstGeom>
        </p:spPr>
        <p:txBody>
          <a:bodyPr spcFirstLastPara="1" wrap="square" lIns="91425" tIns="91425" rIns="91425" bIns="91425" anchor="t" anchorCtr="0">
            <a:noAutofit/>
          </a:bodyPr>
          <a:lstStyle/>
          <a:p>
            <a:r>
              <a:rPr lang="en-US" sz="4400" b="1" dirty="0"/>
              <a:t>Parking Detection Application Using Ultrasonic Sensor in Dewan </a:t>
            </a:r>
            <a:r>
              <a:rPr lang="en-US" sz="4400" b="1" dirty="0" err="1"/>
              <a:t>Kuliah</a:t>
            </a:r>
            <a:r>
              <a:rPr lang="en-US" sz="4400" b="1" dirty="0"/>
              <a:t> Pusat Parking Area</a:t>
            </a:r>
            <a:endParaRPr sz="4400" b="1" dirty="0"/>
          </a:p>
        </p:txBody>
      </p:sp>
      <p:sp>
        <p:nvSpPr>
          <p:cNvPr id="3" name="TextBox 2">
            <a:extLst>
              <a:ext uri="{FF2B5EF4-FFF2-40B4-BE49-F238E27FC236}">
                <a16:creationId xmlns:a16="http://schemas.microsoft.com/office/drawing/2014/main" id="{A0636F0C-B521-41AA-A9E8-5B4590C05556}"/>
              </a:ext>
            </a:extLst>
          </p:cNvPr>
          <p:cNvSpPr txBox="1"/>
          <p:nvPr/>
        </p:nvSpPr>
        <p:spPr>
          <a:xfrm>
            <a:off x="1063691" y="3992234"/>
            <a:ext cx="4620260" cy="430887"/>
          </a:xfrm>
          <a:prstGeom prst="rect">
            <a:avLst/>
          </a:prstGeom>
          <a:noFill/>
        </p:spPr>
        <p:txBody>
          <a:bodyPr wrap="square" rtlCol="0">
            <a:spAutoFit/>
          </a:bodyPr>
          <a:lstStyle/>
          <a:p>
            <a:pPr>
              <a:buClrTx/>
              <a:buFontTx/>
              <a:buNone/>
            </a:pPr>
            <a:r>
              <a:rPr lang="en-MY" sz="2200" kern="1200" dirty="0">
                <a:solidFill>
                  <a:schemeClr val="bg1"/>
                </a:solidFill>
                <a:latin typeface="Tahoma" panose="020B0604030504040204" pitchFamily="34" charset="0"/>
                <a:ea typeface="Tahoma" panose="020B0604030504040204" pitchFamily="34" charset="0"/>
                <a:cs typeface="Tahoma" panose="020B0604030504040204" pitchFamily="34" charset="0"/>
              </a:rPr>
              <a:t>Elvin Louie </a:t>
            </a:r>
            <a:r>
              <a:rPr lang="en-MY" sz="220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Chiew</a:t>
            </a:r>
            <a:r>
              <a:rPr lang="en-MY" sz="2200" kern="1200" dirty="0">
                <a:solidFill>
                  <a:schemeClr val="bg1"/>
                </a:solidFill>
                <a:latin typeface="Tahoma" panose="020B0604030504040204" pitchFamily="34" charset="0"/>
                <a:ea typeface="Tahoma" panose="020B0604030504040204" pitchFamily="34" charset="0"/>
                <a:cs typeface="Tahoma" panose="020B0604030504040204" pitchFamily="34" charset="0"/>
              </a:rPr>
              <a:t> (BI17110042)</a:t>
            </a:r>
          </a:p>
        </p:txBody>
      </p:sp>
      <p:sp>
        <p:nvSpPr>
          <p:cNvPr id="4" name="TextBox 3">
            <a:extLst>
              <a:ext uri="{FF2B5EF4-FFF2-40B4-BE49-F238E27FC236}">
                <a16:creationId xmlns:a16="http://schemas.microsoft.com/office/drawing/2014/main" id="{EA8ED584-347F-43C7-8588-970D3B468F2B}"/>
              </a:ext>
            </a:extLst>
          </p:cNvPr>
          <p:cNvSpPr txBox="1"/>
          <p:nvPr/>
        </p:nvSpPr>
        <p:spPr>
          <a:xfrm>
            <a:off x="500229" y="3430481"/>
            <a:ext cx="5439837" cy="430887"/>
          </a:xfrm>
          <a:prstGeom prst="rect">
            <a:avLst/>
          </a:prstGeom>
          <a:noFill/>
        </p:spPr>
        <p:txBody>
          <a:bodyPr wrap="square" rtlCol="0">
            <a:spAutoFit/>
          </a:bodyPr>
          <a:lstStyle/>
          <a:p>
            <a:pPr>
              <a:buClrTx/>
              <a:buFontTx/>
              <a:buNone/>
            </a:pPr>
            <a:r>
              <a:rPr lang="en-MY" sz="2200" kern="1200" dirty="0">
                <a:solidFill>
                  <a:schemeClr val="bg1"/>
                </a:solidFill>
                <a:latin typeface="Tahoma" panose="020B0604030504040204" pitchFamily="34" charset="0"/>
                <a:ea typeface="Tahoma" panose="020B0604030504040204" pitchFamily="34" charset="0"/>
                <a:cs typeface="Tahoma" panose="020B0604030504040204" pitchFamily="34" charset="0"/>
              </a:rPr>
              <a:t>Faculty of Computing and Informatic (FCI)</a:t>
            </a:r>
            <a:endParaRPr lang="en-MY" sz="2200" kern="1200" dirty="0">
              <a:solidFill>
                <a:schemeClr val="bg1"/>
              </a:solidFill>
              <a:latin typeface="Calibri" panose="020F0502020204030204"/>
              <a:ea typeface="+mn-ea"/>
              <a:cs typeface="+mn-cs"/>
            </a:endParaRPr>
          </a:p>
        </p:txBody>
      </p:sp>
      <p:sp>
        <p:nvSpPr>
          <p:cNvPr id="5" name="TextBox 4">
            <a:extLst>
              <a:ext uri="{FF2B5EF4-FFF2-40B4-BE49-F238E27FC236}">
                <a16:creationId xmlns:a16="http://schemas.microsoft.com/office/drawing/2014/main" id="{F027F169-1638-439C-9103-0E10AD4C6050}"/>
              </a:ext>
            </a:extLst>
          </p:cNvPr>
          <p:cNvSpPr txBox="1"/>
          <p:nvPr/>
        </p:nvSpPr>
        <p:spPr>
          <a:xfrm>
            <a:off x="1501758" y="4457624"/>
            <a:ext cx="3436780" cy="430887"/>
          </a:xfrm>
          <a:prstGeom prst="rect">
            <a:avLst/>
          </a:prstGeom>
          <a:noFill/>
        </p:spPr>
        <p:txBody>
          <a:bodyPr wrap="square" rtlCol="0">
            <a:spAutoFit/>
          </a:bodyPr>
          <a:lstStyle/>
          <a:p>
            <a:pPr>
              <a:buClrTx/>
              <a:buFontTx/>
              <a:buNone/>
            </a:pPr>
            <a:r>
              <a:rPr lang="en-MY" sz="2200" kern="1200" dirty="0">
                <a:solidFill>
                  <a:schemeClr val="bg1"/>
                </a:solidFill>
                <a:latin typeface="Calibri" panose="020F0502020204030204"/>
                <a:ea typeface="+mn-ea"/>
                <a:cs typeface="+mn-cs"/>
              </a:rPr>
              <a:t>HC05 Network </a:t>
            </a:r>
            <a:r>
              <a:rPr lang="en-MY" sz="2200" kern="1200" dirty="0">
                <a:solidFill>
                  <a:schemeClr val="bg1"/>
                </a:solidFill>
                <a:latin typeface="Tahoma" panose="020B0604030504040204" pitchFamily="34" charset="0"/>
                <a:ea typeface="Tahoma" panose="020B0604030504040204" pitchFamily="34" charset="0"/>
                <a:cs typeface="Tahoma" panose="020B0604030504040204" pitchFamily="34" charset="0"/>
              </a:rPr>
              <a:t>Engineering</a:t>
            </a:r>
          </a:p>
        </p:txBody>
      </p:sp>
      <p:sp>
        <p:nvSpPr>
          <p:cNvPr id="6" name="TextBox 5">
            <a:extLst>
              <a:ext uri="{FF2B5EF4-FFF2-40B4-BE49-F238E27FC236}">
                <a16:creationId xmlns:a16="http://schemas.microsoft.com/office/drawing/2014/main" id="{E28FB68C-44CD-40F4-A024-0BD95CFB99D9}"/>
              </a:ext>
            </a:extLst>
          </p:cNvPr>
          <p:cNvSpPr txBox="1"/>
          <p:nvPr/>
        </p:nvSpPr>
        <p:spPr>
          <a:xfrm>
            <a:off x="1230282" y="2952036"/>
            <a:ext cx="3986613" cy="430887"/>
          </a:xfrm>
          <a:prstGeom prst="rect">
            <a:avLst/>
          </a:prstGeom>
          <a:noFill/>
        </p:spPr>
        <p:txBody>
          <a:bodyPr wrap="square" rtlCol="0">
            <a:spAutoFit/>
          </a:bodyPr>
          <a:lstStyle/>
          <a:p>
            <a:pPr>
              <a:buClrTx/>
              <a:buFontTx/>
              <a:buNone/>
            </a:pPr>
            <a:r>
              <a:rPr lang="en-MY" sz="2200" b="1" kern="1200" dirty="0">
                <a:solidFill>
                  <a:schemeClr val="bg1"/>
                </a:solidFill>
                <a:latin typeface="Tahoma" panose="020B0604030504040204" pitchFamily="34" charset="0"/>
                <a:ea typeface="Tahoma" panose="020B0604030504040204" pitchFamily="34" charset="0"/>
                <a:cs typeface="Tahoma" panose="020B0604030504040204" pitchFamily="34" charset="0"/>
              </a:rPr>
              <a:t>Final Year Project 2 (FYP2</a:t>
            </a:r>
            <a:r>
              <a:rPr lang="en-MY" sz="2200" kern="1200"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MY" sz="2200" kern="1200" dirty="0">
              <a:solidFill>
                <a:schemeClr val="bg1"/>
              </a:solidFill>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68582836-ACE5-4BE9-AE21-43A561D098A2}"/>
              </a:ext>
            </a:extLst>
          </p:cNvPr>
          <p:cNvSpPr/>
          <p:nvPr/>
        </p:nvSpPr>
        <p:spPr>
          <a:xfrm>
            <a:off x="5228200" y="1276960"/>
            <a:ext cx="3246897" cy="3566381"/>
          </a:xfrm>
          <a:prstGeom prst="rect">
            <a:avLst/>
          </a:prstGeom>
          <a:solidFill>
            <a:schemeClr val="bg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Title 1">
            <a:extLst>
              <a:ext uri="{FF2B5EF4-FFF2-40B4-BE49-F238E27FC236}">
                <a16:creationId xmlns:a16="http://schemas.microsoft.com/office/drawing/2014/main" id="{3FBAC20D-4742-4B57-893B-FCD7C42CD0AC}"/>
              </a:ext>
            </a:extLst>
          </p:cNvPr>
          <p:cNvSpPr>
            <a:spLocks noGrp="1"/>
          </p:cNvSpPr>
          <p:nvPr>
            <p:ph type="ctrTitle"/>
          </p:nvPr>
        </p:nvSpPr>
        <p:spPr>
          <a:xfrm>
            <a:off x="156632" y="154082"/>
            <a:ext cx="6695017" cy="1159800"/>
          </a:xfrm>
        </p:spPr>
        <p:txBody>
          <a:bodyPr/>
          <a:lstStyle/>
          <a:p>
            <a:r>
              <a:rPr lang="en-MY" sz="4800" dirty="0"/>
              <a:t>Design- Schematic Diagram </a:t>
            </a:r>
          </a:p>
        </p:txBody>
      </p:sp>
      <p:grpSp>
        <p:nvGrpSpPr>
          <p:cNvPr id="116" name="Group 115">
            <a:extLst>
              <a:ext uri="{FF2B5EF4-FFF2-40B4-BE49-F238E27FC236}">
                <a16:creationId xmlns:a16="http://schemas.microsoft.com/office/drawing/2014/main" id="{4077765A-F84C-4D00-84F7-09F788404E39}"/>
              </a:ext>
            </a:extLst>
          </p:cNvPr>
          <p:cNvGrpSpPr/>
          <p:nvPr/>
        </p:nvGrpSpPr>
        <p:grpSpPr>
          <a:xfrm>
            <a:off x="316627" y="1251152"/>
            <a:ext cx="4494265" cy="3335135"/>
            <a:chOff x="316627" y="1251152"/>
            <a:chExt cx="4494265" cy="3335135"/>
          </a:xfrm>
        </p:grpSpPr>
        <p:pic>
          <p:nvPicPr>
            <p:cNvPr id="6" name="Picture 5">
              <a:extLst>
                <a:ext uri="{FF2B5EF4-FFF2-40B4-BE49-F238E27FC236}">
                  <a16:creationId xmlns:a16="http://schemas.microsoft.com/office/drawing/2014/main" id="{5E7FBBAF-9F58-44EB-A6AC-31B680B45425}"/>
                </a:ext>
              </a:extLst>
            </p:cNvPr>
            <p:cNvPicPr>
              <a:picLocks noChangeAspect="1"/>
            </p:cNvPicPr>
            <p:nvPr/>
          </p:nvPicPr>
          <p:blipFill>
            <a:blip r:embed="rId3"/>
            <a:stretch>
              <a:fillRect/>
            </a:stretch>
          </p:blipFill>
          <p:spPr>
            <a:xfrm>
              <a:off x="316627" y="1251152"/>
              <a:ext cx="4494265" cy="3335135"/>
            </a:xfrm>
            <a:prstGeom prst="rect">
              <a:avLst/>
            </a:prstGeom>
          </p:spPr>
        </p:pic>
        <p:pic>
          <p:nvPicPr>
            <p:cNvPr id="10" name="Picture 9">
              <a:extLst>
                <a:ext uri="{FF2B5EF4-FFF2-40B4-BE49-F238E27FC236}">
                  <a16:creationId xmlns:a16="http://schemas.microsoft.com/office/drawing/2014/main" id="{91740501-4359-4B86-82B8-A56C6AA5FB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375" b="96813" l="2889" r="96444">
                          <a14:foregroundMark x1="42444" y1="74900" x2="42444" y2="96016"/>
                          <a14:foregroundMark x1="47556" y1="81673" x2="47778" y2="97211"/>
                          <a14:foregroundMark x1="47778" y1="97211" x2="47778" y2="97211"/>
                          <a14:foregroundMark x1="52667" y1="82072" x2="52667" y2="97211"/>
                          <a14:foregroundMark x1="57556" y1="81673" x2="57556" y2="96414"/>
                          <a14:foregroundMark x1="8355" y1="65927" x2="8667" y2="48606"/>
                          <a14:foregroundMark x1="8279" y1="70146" x2="8329" y2="67373"/>
                          <a14:foregroundMark x1="8262" y1="71092" x2="8277" y2="70253"/>
                          <a14:foregroundMark x1="8245" y1="72026" x2="8250" y2="71761"/>
                          <a14:foregroundMark x1="26444" y1="25896" x2="35111" y2="29482"/>
                          <a14:foregroundMark x1="27111" y1="37849" x2="38222" y2="45817"/>
                          <a14:foregroundMark x1="38222" y1="45817" x2="38667" y2="45817"/>
                          <a14:foregroundMark x1="36889" y1="50996" x2="24222" y2="62151"/>
                          <a14:foregroundMark x1="24222" y1="62151" x2="20889" y2="62151"/>
                          <a14:foregroundMark x1="14222" y1="68127" x2="26667" y2="69721"/>
                          <a14:foregroundMark x1="26667" y1="69721" x2="29556" y2="68127"/>
                          <a14:foregroundMark x1="5333" y1="71982" x2="5333" y2="60956"/>
                          <a14:foregroundMark x1="5333" y1="78884" x2="5333" y2="78544"/>
                          <a14:foregroundMark x1="14444" y1="72112" x2="22667" y2="72510"/>
                          <a14:foregroundMark x1="9111" y1="9562" x2="20889" y2="9163"/>
                          <a14:foregroundMark x1="20889" y1="9163" x2="33111" y2="9562"/>
                          <a14:foregroundMark x1="33111" y1="9562" x2="35333" y2="8765"/>
                          <a14:foregroundMark x1="9211" y1="8281" x2="10667" y2="7968"/>
                          <a14:foregroundMark x1="19111" y1="6375" x2="25333" y2="6375"/>
                          <a14:foregroundMark x1="13556" y1="11155" x2="32444" y2="11952"/>
                          <a14:foregroundMark x1="12222" y1="16335" x2="4222" y2="28685"/>
                          <a14:foregroundMark x1="3778" y1="52191" x2="3778" y2="43825"/>
                          <a14:foregroundMark x1="3111" y1="35458" x2="3111" y2="29084"/>
                          <a14:foregroundMark x1="3111" y1="45020" x2="3111" y2="39044"/>
                          <a14:foregroundMark x1="3111" y1="28287" x2="3111" y2="28287"/>
                          <a14:foregroundMark x1="10444" y1="27888" x2="20667" y2="37450"/>
                          <a14:foregroundMark x1="25333" y1="37450" x2="16000" y2="57769"/>
                          <a14:foregroundMark x1="19778" y1="62948" x2="10000" y2="45418"/>
                          <a14:foregroundMark x1="10000" y1="45418" x2="7556" y2="29084"/>
                          <a14:foregroundMark x1="20667" y1="26693" x2="10889" y2="34661"/>
                          <a14:foregroundMark x1="14889" y1="26295" x2="33778" y2="13546"/>
                          <a14:foregroundMark x1="61556" y1="33865" x2="63111" y2="30279"/>
                          <a14:foregroundMark x1="62667" y1="26295" x2="61333" y2="50199"/>
                          <a14:foregroundMark x1="61111" y1="49402" x2="70000" y2="60159"/>
                          <a14:foregroundMark x1="62667" y1="47012" x2="84444" y2="36653"/>
                          <a14:foregroundMark x1="91111" y1="25100" x2="90222" y2="52988"/>
                          <a14:foregroundMark x1="90222" y1="52988" x2="84222" y2="64940"/>
                          <a14:foregroundMark x1="92222" y1="75299" x2="95556" y2="25896"/>
                          <a14:foregroundMark x1="95556" y1="25896" x2="86444" y2="11155"/>
                          <a14:foregroundMark x1="86444" y1="11155" x2="85333" y2="11155"/>
                          <a14:foregroundMark x1="95778" y1="33466" x2="96000" y2="39044"/>
                          <a14:foregroundMark x1="96000" y1="45020" x2="96444" y2="56574"/>
                          <a14:foregroundMark x1="3778" y1="7570" x2="3778" y2="7570"/>
                          <a14:foregroundMark x1="5556" y1="6773" x2="5556" y2="6773"/>
                          <a14:foregroundMark x1="6667" y1="6375" x2="6667" y2="6375"/>
                          <a14:foregroundMark x1="5556" y1="6375" x2="5556" y2="6375"/>
                          <a14:foregroundMark x1="4889" y1="6375" x2="5778" y2="6375"/>
                          <a14:foregroundMark x1="6222" y1="6375" x2="3778" y2="6375"/>
                          <a14:foregroundMark x1="61111" y1="12351" x2="60889" y2="14343"/>
                          <a14:foregroundMark x1="60444" y1="15538" x2="60444" y2="20717"/>
                          <a14:backgroundMark x1="6889" y1="7570" x2="7333" y2="9562"/>
                          <a14:backgroundMark x1="5556" y1="75299" x2="5556" y2="75299"/>
                          <a14:backgroundMark x1="4444" y1="74900" x2="4444" y2="74900"/>
                          <a14:backgroundMark x1="5111" y1="73705" x2="5556" y2="73705"/>
                          <a14:backgroundMark x1="5333" y1="73705" x2="6000" y2="77291"/>
                          <a14:backgroundMark x1="5778" y1="76494" x2="5111" y2="76494"/>
                          <a14:backgroundMark x1="4444" y1="76494" x2="5111" y2="77291"/>
                          <a14:backgroundMark x1="5333" y1="77291" x2="5778" y2="77291"/>
                          <a14:backgroundMark x1="5111" y1="72510" x2="6000" y2="72908"/>
                          <a14:backgroundMark x1="667" y1="35458" x2="667" y2="39044"/>
                        </a14:backgroundRemoval>
                      </a14:imgEffect>
                    </a14:imgLayer>
                  </a14:imgProps>
                </a:ext>
              </a:extLst>
            </a:blip>
            <a:stretch>
              <a:fillRect/>
            </a:stretch>
          </p:blipFill>
          <p:spPr>
            <a:xfrm rot="10800000">
              <a:off x="1262344" y="3037386"/>
              <a:ext cx="934317" cy="521141"/>
            </a:xfrm>
            <a:prstGeom prst="rect">
              <a:avLst/>
            </a:prstGeom>
          </p:spPr>
        </p:pic>
        <p:pic>
          <p:nvPicPr>
            <p:cNvPr id="15" name="Picture 14">
              <a:extLst>
                <a:ext uri="{FF2B5EF4-FFF2-40B4-BE49-F238E27FC236}">
                  <a16:creationId xmlns:a16="http://schemas.microsoft.com/office/drawing/2014/main" id="{F06CFC4A-CA26-4E3A-9C2F-D45F08D1F2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375" b="96813" l="2889" r="96444">
                          <a14:foregroundMark x1="42444" y1="74900" x2="42444" y2="96016"/>
                          <a14:foregroundMark x1="47556" y1="81673" x2="47778" y2="97211"/>
                          <a14:foregroundMark x1="47778" y1="97211" x2="47778" y2="97211"/>
                          <a14:foregroundMark x1="52667" y1="82072" x2="52667" y2="97211"/>
                          <a14:foregroundMark x1="57556" y1="81673" x2="57556" y2="96414"/>
                          <a14:foregroundMark x1="8355" y1="65927" x2="8667" y2="48606"/>
                          <a14:foregroundMark x1="8279" y1="70146" x2="8329" y2="67373"/>
                          <a14:foregroundMark x1="8262" y1="71092" x2="8277" y2="70253"/>
                          <a14:foregroundMark x1="8245" y1="72026" x2="8250" y2="71761"/>
                          <a14:foregroundMark x1="26444" y1="25896" x2="35111" y2="29482"/>
                          <a14:foregroundMark x1="27111" y1="37849" x2="38222" y2="45817"/>
                          <a14:foregroundMark x1="38222" y1="45817" x2="38667" y2="45817"/>
                          <a14:foregroundMark x1="36889" y1="50996" x2="24222" y2="62151"/>
                          <a14:foregroundMark x1="24222" y1="62151" x2="20889" y2="62151"/>
                          <a14:foregroundMark x1="14222" y1="68127" x2="26667" y2="69721"/>
                          <a14:foregroundMark x1="26667" y1="69721" x2="29556" y2="68127"/>
                          <a14:foregroundMark x1="5333" y1="71982" x2="5333" y2="60956"/>
                          <a14:foregroundMark x1="5333" y1="78884" x2="5333" y2="78544"/>
                          <a14:foregroundMark x1="14444" y1="72112" x2="22667" y2="72510"/>
                          <a14:foregroundMark x1="9111" y1="9562" x2="20889" y2="9163"/>
                          <a14:foregroundMark x1="20889" y1="9163" x2="33111" y2="9562"/>
                          <a14:foregroundMark x1="33111" y1="9562" x2="35333" y2="8765"/>
                          <a14:foregroundMark x1="9211" y1="8281" x2="10667" y2="7968"/>
                          <a14:foregroundMark x1="19111" y1="6375" x2="25333" y2="6375"/>
                          <a14:foregroundMark x1="13556" y1="11155" x2="32444" y2="11952"/>
                          <a14:foregroundMark x1="12222" y1="16335" x2="4222" y2="28685"/>
                          <a14:foregroundMark x1="3778" y1="52191" x2="3778" y2="43825"/>
                          <a14:foregroundMark x1="3111" y1="35458" x2="3111" y2="29084"/>
                          <a14:foregroundMark x1="3111" y1="45020" x2="3111" y2="39044"/>
                          <a14:foregroundMark x1="3111" y1="28287" x2="3111" y2="28287"/>
                          <a14:foregroundMark x1="10444" y1="27888" x2="20667" y2="37450"/>
                          <a14:foregroundMark x1="25333" y1="37450" x2="16000" y2="57769"/>
                          <a14:foregroundMark x1="19778" y1="62948" x2="10000" y2="45418"/>
                          <a14:foregroundMark x1="10000" y1="45418" x2="7556" y2="29084"/>
                          <a14:foregroundMark x1="20667" y1="26693" x2="10889" y2="34661"/>
                          <a14:foregroundMark x1="14889" y1="26295" x2="33778" y2="13546"/>
                          <a14:foregroundMark x1="61556" y1="33865" x2="63111" y2="30279"/>
                          <a14:foregroundMark x1="62667" y1="26295" x2="61333" y2="50199"/>
                          <a14:foregroundMark x1="61111" y1="49402" x2="70000" y2="60159"/>
                          <a14:foregroundMark x1="62667" y1="47012" x2="84444" y2="36653"/>
                          <a14:foregroundMark x1="91111" y1="25100" x2="90222" y2="52988"/>
                          <a14:foregroundMark x1="90222" y1="52988" x2="84222" y2="64940"/>
                          <a14:foregroundMark x1="92222" y1="75299" x2="95556" y2="25896"/>
                          <a14:foregroundMark x1="95556" y1="25896" x2="86444" y2="11155"/>
                          <a14:foregroundMark x1="86444" y1="11155" x2="85333" y2="11155"/>
                          <a14:foregroundMark x1="95778" y1="33466" x2="96000" y2="39044"/>
                          <a14:foregroundMark x1="96000" y1="45020" x2="96444" y2="56574"/>
                          <a14:foregroundMark x1="3778" y1="7570" x2="3778" y2="7570"/>
                          <a14:foregroundMark x1="5556" y1="6773" x2="5556" y2="6773"/>
                          <a14:foregroundMark x1="6667" y1="6375" x2="6667" y2="6375"/>
                          <a14:foregroundMark x1="5556" y1="6375" x2="5556" y2="6375"/>
                          <a14:foregroundMark x1="4889" y1="6375" x2="5778" y2="6375"/>
                          <a14:foregroundMark x1="6222" y1="6375" x2="3778" y2="6375"/>
                          <a14:foregroundMark x1="61111" y1="12351" x2="60889" y2="14343"/>
                          <a14:foregroundMark x1="60444" y1="15538" x2="60444" y2="20717"/>
                          <a14:backgroundMark x1="6889" y1="7570" x2="7333" y2="9562"/>
                          <a14:backgroundMark x1="5556" y1="75299" x2="5556" y2="75299"/>
                          <a14:backgroundMark x1="4444" y1="74900" x2="4444" y2="74900"/>
                          <a14:backgroundMark x1="5111" y1="73705" x2="5556" y2="73705"/>
                          <a14:backgroundMark x1="5333" y1="73705" x2="6000" y2="77291"/>
                          <a14:backgroundMark x1="5778" y1="76494" x2="5111" y2="76494"/>
                          <a14:backgroundMark x1="4444" y1="76494" x2="5111" y2="77291"/>
                          <a14:backgroundMark x1="5333" y1="77291" x2="5778" y2="77291"/>
                          <a14:backgroundMark x1="5111" y1="72510" x2="6000" y2="72908"/>
                          <a14:backgroundMark x1="667" y1="35458" x2="667" y2="39044"/>
                        </a14:backgroundRemoval>
                      </a14:imgEffect>
                    </a14:imgLayer>
                  </a14:imgProps>
                </a:ext>
              </a:extLst>
            </a:blip>
            <a:stretch>
              <a:fillRect/>
            </a:stretch>
          </p:blipFill>
          <p:spPr>
            <a:xfrm rot="10800000">
              <a:off x="2492054" y="3037387"/>
              <a:ext cx="934317" cy="521141"/>
            </a:xfrm>
            <a:prstGeom prst="rect">
              <a:avLst/>
            </a:prstGeom>
          </p:spPr>
        </p:pic>
        <p:cxnSp>
          <p:nvCxnSpPr>
            <p:cNvPr id="12" name="Straight Connector 11">
              <a:extLst>
                <a:ext uri="{FF2B5EF4-FFF2-40B4-BE49-F238E27FC236}">
                  <a16:creationId xmlns:a16="http://schemas.microsoft.com/office/drawing/2014/main" id="{A0F38CDC-E5B0-43C9-B801-15AB5558C8FA}"/>
                </a:ext>
              </a:extLst>
            </p:cNvPr>
            <p:cNvCxnSpPr>
              <a:cxnSpLocks/>
            </p:cNvCxnSpPr>
            <p:nvPr/>
          </p:nvCxnSpPr>
          <p:spPr>
            <a:xfrm>
              <a:off x="2853559" y="2756338"/>
              <a:ext cx="36786" cy="354524"/>
            </a:xfrm>
            <a:prstGeom prst="line">
              <a:avLst/>
            </a:prstGeom>
            <a:ln w="19050"/>
          </p:spPr>
          <p:style>
            <a:lnRef idx="2">
              <a:schemeClr val="accent6"/>
            </a:lnRef>
            <a:fillRef idx="0">
              <a:schemeClr val="accent6"/>
            </a:fillRef>
            <a:effectRef idx="1">
              <a:schemeClr val="accent6"/>
            </a:effectRef>
            <a:fontRef idx="minor">
              <a:schemeClr val="tx1"/>
            </a:fontRef>
          </p:style>
        </p:cxnSp>
        <p:cxnSp>
          <p:nvCxnSpPr>
            <p:cNvPr id="22" name="Straight Connector 21">
              <a:extLst>
                <a:ext uri="{FF2B5EF4-FFF2-40B4-BE49-F238E27FC236}">
                  <a16:creationId xmlns:a16="http://schemas.microsoft.com/office/drawing/2014/main" id="{7B239DB1-3A6E-4065-A6D8-0C87790E9484}"/>
                </a:ext>
              </a:extLst>
            </p:cNvPr>
            <p:cNvCxnSpPr>
              <a:cxnSpLocks/>
            </p:cNvCxnSpPr>
            <p:nvPr/>
          </p:nvCxnSpPr>
          <p:spPr>
            <a:xfrm>
              <a:off x="1639614" y="2737945"/>
              <a:ext cx="18393" cy="349165"/>
            </a:xfrm>
            <a:prstGeom prst="line">
              <a:avLst/>
            </a:prstGeom>
            <a:ln w="19050"/>
          </p:spPr>
          <p:style>
            <a:lnRef idx="2">
              <a:schemeClr val="accent6"/>
            </a:lnRef>
            <a:fillRef idx="0">
              <a:schemeClr val="accent6"/>
            </a:fillRef>
            <a:effectRef idx="1">
              <a:schemeClr val="accent6"/>
            </a:effectRef>
            <a:fontRef idx="minor">
              <a:schemeClr val="tx1"/>
            </a:fontRef>
          </p:style>
        </p:cxnSp>
        <p:cxnSp>
          <p:nvCxnSpPr>
            <p:cNvPr id="20" name="Straight Connector 19">
              <a:extLst>
                <a:ext uri="{FF2B5EF4-FFF2-40B4-BE49-F238E27FC236}">
                  <a16:creationId xmlns:a16="http://schemas.microsoft.com/office/drawing/2014/main" id="{DC945124-6299-4406-B536-CA8264A007A5}"/>
                </a:ext>
              </a:extLst>
            </p:cNvPr>
            <p:cNvCxnSpPr/>
            <p:nvPr/>
          </p:nvCxnSpPr>
          <p:spPr>
            <a:xfrm>
              <a:off x="1500352" y="2525110"/>
              <a:ext cx="34158" cy="2732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568B58-9F0C-4B5B-A8DF-3F228FFA11C4}"/>
                </a:ext>
              </a:extLst>
            </p:cNvPr>
            <p:cNvCxnSpPr>
              <a:cxnSpLocks/>
            </p:cNvCxnSpPr>
            <p:nvPr/>
          </p:nvCxnSpPr>
          <p:spPr>
            <a:xfrm>
              <a:off x="1752600" y="2798379"/>
              <a:ext cx="49922" cy="2732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DF2CAE5-C5B9-4048-B68E-E9266AEAC798}"/>
                </a:ext>
              </a:extLst>
            </p:cNvPr>
            <p:cNvCxnSpPr>
              <a:cxnSpLocks/>
            </p:cNvCxnSpPr>
            <p:nvPr/>
          </p:nvCxnSpPr>
          <p:spPr>
            <a:xfrm>
              <a:off x="2959212" y="2798379"/>
              <a:ext cx="66236" cy="2732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CB6E06C-E7CC-4023-B109-ABE1181BF6F4}"/>
                </a:ext>
              </a:extLst>
            </p:cNvPr>
            <p:cNvCxnSpPr/>
            <p:nvPr/>
          </p:nvCxnSpPr>
          <p:spPr>
            <a:xfrm>
              <a:off x="1944414" y="2525110"/>
              <a:ext cx="38978" cy="231228"/>
            </a:xfrm>
            <a:prstGeom prst="line">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B0B288-E67B-4FA6-8E22-83378FDD784C}"/>
                </a:ext>
              </a:extLst>
            </p:cNvPr>
            <p:cNvCxnSpPr>
              <a:cxnSpLocks/>
            </p:cNvCxnSpPr>
            <p:nvPr/>
          </p:nvCxnSpPr>
          <p:spPr>
            <a:xfrm flipV="1">
              <a:off x="1703437" y="2571750"/>
              <a:ext cx="140640" cy="4998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E8A1B2-5AEB-48D0-9B55-10BD081EBBF9}"/>
                </a:ext>
              </a:extLst>
            </p:cNvPr>
            <p:cNvCxnSpPr>
              <a:cxnSpLocks/>
            </p:cNvCxnSpPr>
            <p:nvPr/>
          </p:nvCxnSpPr>
          <p:spPr>
            <a:xfrm flipV="1">
              <a:off x="1750491" y="2571754"/>
              <a:ext cx="146626" cy="607625"/>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AC94494-B91E-495C-91A2-864EEE5A393D}"/>
                </a:ext>
              </a:extLst>
            </p:cNvPr>
            <p:cNvCxnSpPr>
              <a:cxnSpLocks/>
            </p:cNvCxnSpPr>
            <p:nvPr/>
          </p:nvCxnSpPr>
          <p:spPr>
            <a:xfrm flipH="1" flipV="1">
              <a:off x="2159218" y="2571750"/>
              <a:ext cx="771899" cy="49989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A446312-0D17-4678-BA49-C3EF1552896E}"/>
                </a:ext>
              </a:extLst>
            </p:cNvPr>
            <p:cNvCxnSpPr>
              <a:cxnSpLocks/>
            </p:cNvCxnSpPr>
            <p:nvPr/>
          </p:nvCxnSpPr>
          <p:spPr>
            <a:xfrm flipH="1" flipV="1">
              <a:off x="2222433" y="2571750"/>
              <a:ext cx="754387" cy="488401"/>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7" name="Table 117">
            <a:extLst>
              <a:ext uri="{FF2B5EF4-FFF2-40B4-BE49-F238E27FC236}">
                <a16:creationId xmlns:a16="http://schemas.microsoft.com/office/drawing/2014/main" id="{4A9ED850-EA1F-4016-8044-F7A74321BE1B}"/>
              </a:ext>
            </a:extLst>
          </p:cNvPr>
          <p:cNvGraphicFramePr>
            <a:graphicFrameLocks noGrp="1"/>
          </p:cNvGraphicFramePr>
          <p:nvPr>
            <p:extLst>
              <p:ext uri="{D42A27DB-BD31-4B8C-83A1-F6EECF244321}">
                <p14:modId xmlns:p14="http://schemas.microsoft.com/office/powerpoint/2010/main" val="1304073872"/>
              </p:ext>
            </p:extLst>
          </p:nvPr>
        </p:nvGraphicFramePr>
        <p:xfrm>
          <a:off x="5304433" y="1332590"/>
          <a:ext cx="3018300" cy="3007360"/>
        </p:xfrm>
        <a:graphic>
          <a:graphicData uri="http://schemas.openxmlformats.org/drawingml/2006/table">
            <a:tbl>
              <a:tblPr firstRow="1" bandRow="1">
                <a:tableStyleId>{0D1E75DF-BC00-4E8B-A59C-5589D30D055F}</a:tableStyleId>
              </a:tblPr>
              <a:tblGrid>
                <a:gridCol w="1006100">
                  <a:extLst>
                    <a:ext uri="{9D8B030D-6E8A-4147-A177-3AD203B41FA5}">
                      <a16:colId xmlns:a16="http://schemas.microsoft.com/office/drawing/2014/main" val="2080247539"/>
                    </a:ext>
                  </a:extLst>
                </a:gridCol>
                <a:gridCol w="1006100">
                  <a:extLst>
                    <a:ext uri="{9D8B030D-6E8A-4147-A177-3AD203B41FA5}">
                      <a16:colId xmlns:a16="http://schemas.microsoft.com/office/drawing/2014/main" val="1574400783"/>
                    </a:ext>
                  </a:extLst>
                </a:gridCol>
                <a:gridCol w="1006100">
                  <a:extLst>
                    <a:ext uri="{9D8B030D-6E8A-4147-A177-3AD203B41FA5}">
                      <a16:colId xmlns:a16="http://schemas.microsoft.com/office/drawing/2014/main" val="1571098929"/>
                    </a:ext>
                  </a:extLst>
                </a:gridCol>
              </a:tblGrid>
              <a:tr h="370840">
                <a:tc>
                  <a:txBody>
                    <a:bodyPr/>
                    <a:lstStyle/>
                    <a:p>
                      <a:pPr algn="ctr"/>
                      <a:r>
                        <a:rPr lang="en-MY" sz="1100" dirty="0">
                          <a:solidFill>
                            <a:schemeClr val="bg1"/>
                          </a:solidFill>
                        </a:rPr>
                        <a:t>Component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Quantity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Price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extLst>
                  <a:ext uri="{0D108BD9-81ED-4DB2-BD59-A6C34878D82A}">
                    <a16:rowId xmlns:a16="http://schemas.microsoft.com/office/drawing/2014/main" val="920366973"/>
                  </a:ext>
                </a:extLst>
              </a:tr>
              <a:tr h="370840">
                <a:tc>
                  <a:txBody>
                    <a:bodyPr/>
                    <a:lstStyle/>
                    <a:p>
                      <a:pPr algn="ctr"/>
                      <a:r>
                        <a:rPr lang="en-MY" sz="1100" dirty="0">
                          <a:solidFill>
                            <a:schemeClr val="bg1"/>
                          </a:solidFill>
                        </a:rPr>
                        <a:t>Node MCU ESP8266 ESP12E Wi-fi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RM18.90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extLst>
                  <a:ext uri="{0D108BD9-81ED-4DB2-BD59-A6C34878D82A}">
                    <a16:rowId xmlns:a16="http://schemas.microsoft.com/office/drawing/2014/main" val="330708641"/>
                  </a:ext>
                </a:extLst>
              </a:tr>
              <a:tr h="370840">
                <a:tc>
                  <a:txBody>
                    <a:bodyPr/>
                    <a:lstStyle/>
                    <a:p>
                      <a:pPr algn="ctr"/>
                      <a:r>
                        <a:rPr lang="en-MY" sz="1100" dirty="0">
                          <a:solidFill>
                            <a:schemeClr val="bg1"/>
                          </a:solidFill>
                        </a:rPr>
                        <a:t>Ultrasonic sensors HC-SR04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RM6.40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extLst>
                  <a:ext uri="{0D108BD9-81ED-4DB2-BD59-A6C34878D82A}">
                    <a16:rowId xmlns:a16="http://schemas.microsoft.com/office/drawing/2014/main" val="1958554830"/>
                  </a:ext>
                </a:extLst>
              </a:tr>
              <a:tr h="370840">
                <a:tc>
                  <a:txBody>
                    <a:bodyPr/>
                    <a:lstStyle/>
                    <a:p>
                      <a:pPr algn="ctr"/>
                      <a:r>
                        <a:rPr lang="en-MY" sz="1100" dirty="0">
                          <a:solidFill>
                            <a:schemeClr val="bg1"/>
                          </a:solidFill>
                        </a:rPr>
                        <a:t>Jumper wire 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RM3.50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extLst>
                  <a:ext uri="{0D108BD9-81ED-4DB2-BD59-A6C34878D82A}">
                    <a16:rowId xmlns:a16="http://schemas.microsoft.com/office/drawing/2014/main" val="3340416750"/>
                  </a:ext>
                </a:extLst>
              </a:tr>
              <a:tr h="370840">
                <a:tc>
                  <a:txBody>
                    <a:bodyPr/>
                    <a:lstStyle/>
                    <a:p>
                      <a:pPr algn="ctr"/>
                      <a:r>
                        <a:rPr lang="en-MY" sz="1100" dirty="0">
                          <a:solidFill>
                            <a:schemeClr val="bg1"/>
                          </a:solidFill>
                        </a:rPr>
                        <a:t>Jumper wire M-F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RM3.50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extLst>
                  <a:ext uri="{0D108BD9-81ED-4DB2-BD59-A6C34878D82A}">
                    <a16:rowId xmlns:a16="http://schemas.microsoft.com/office/drawing/2014/main" val="2607473371"/>
                  </a:ext>
                </a:extLst>
              </a:tr>
              <a:tr h="370840">
                <a:tc>
                  <a:txBody>
                    <a:bodyPr/>
                    <a:lstStyle/>
                    <a:p>
                      <a:pPr algn="ctr"/>
                      <a:r>
                        <a:rPr lang="en-MY" sz="1100" dirty="0">
                          <a:solidFill>
                            <a:schemeClr val="bg1"/>
                          </a:solidFill>
                        </a:rPr>
                        <a:t>Breadboard mini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tc>
                  <a:txBody>
                    <a:bodyPr/>
                    <a:lstStyle/>
                    <a:p>
                      <a:pPr algn="ctr"/>
                      <a:r>
                        <a:rPr lang="en-MY" sz="1100" dirty="0">
                          <a:solidFill>
                            <a:schemeClr val="bg1"/>
                          </a:solidFill>
                        </a:rPr>
                        <a:t>RM2.50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BFB7"/>
                    </a:solidFill>
                  </a:tcPr>
                </a:tc>
                <a:extLst>
                  <a:ext uri="{0D108BD9-81ED-4DB2-BD59-A6C34878D82A}">
                    <a16:rowId xmlns:a16="http://schemas.microsoft.com/office/drawing/2014/main" val="2089756032"/>
                  </a:ext>
                </a:extLst>
              </a:tr>
            </a:tbl>
          </a:graphicData>
        </a:graphic>
      </p:graphicFrame>
      <p:sp>
        <p:nvSpPr>
          <p:cNvPr id="118" name="TextBox 117">
            <a:extLst>
              <a:ext uri="{FF2B5EF4-FFF2-40B4-BE49-F238E27FC236}">
                <a16:creationId xmlns:a16="http://schemas.microsoft.com/office/drawing/2014/main" id="{DF789D8B-D068-4EFF-9FE8-67563F9F591D}"/>
              </a:ext>
            </a:extLst>
          </p:cNvPr>
          <p:cNvSpPr txBox="1"/>
          <p:nvPr/>
        </p:nvSpPr>
        <p:spPr>
          <a:xfrm>
            <a:off x="5357349" y="4468977"/>
            <a:ext cx="2027700" cy="307777"/>
          </a:xfrm>
          <a:prstGeom prst="rect">
            <a:avLst/>
          </a:prstGeom>
          <a:noFill/>
        </p:spPr>
        <p:txBody>
          <a:bodyPr wrap="square" rtlCol="0">
            <a:spAutoFit/>
          </a:bodyPr>
          <a:lstStyle/>
          <a:p>
            <a:r>
              <a:rPr lang="en-MY" dirty="0">
                <a:solidFill>
                  <a:schemeClr val="bg1"/>
                </a:solidFill>
              </a:rPr>
              <a:t>Total Cost = RM34.80</a:t>
            </a:r>
          </a:p>
        </p:txBody>
      </p:sp>
    </p:spTree>
    <p:extLst>
      <p:ext uri="{BB962C8B-B14F-4D97-AF65-F5344CB8AC3E}">
        <p14:creationId xmlns:p14="http://schemas.microsoft.com/office/powerpoint/2010/main" val="401036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5E928E-F35B-433E-A134-89E7B5614AF6}"/>
              </a:ext>
            </a:extLst>
          </p:cNvPr>
          <p:cNvSpPr/>
          <p:nvPr/>
        </p:nvSpPr>
        <p:spPr>
          <a:xfrm>
            <a:off x="0" y="0"/>
            <a:ext cx="2872740" cy="5143500"/>
          </a:xfrm>
          <a:prstGeom prst="rect">
            <a:avLst/>
          </a:prstGeom>
          <a:solidFill>
            <a:srgbClr val="039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a:extLst>
              <a:ext uri="{FF2B5EF4-FFF2-40B4-BE49-F238E27FC236}">
                <a16:creationId xmlns:a16="http://schemas.microsoft.com/office/drawing/2014/main" id="{3FBAC20D-4742-4B57-893B-FCD7C42CD0AC}"/>
              </a:ext>
            </a:extLst>
          </p:cNvPr>
          <p:cNvSpPr>
            <a:spLocks noGrp="1"/>
          </p:cNvSpPr>
          <p:nvPr>
            <p:ph type="title"/>
          </p:nvPr>
        </p:nvSpPr>
        <p:spPr>
          <a:xfrm>
            <a:off x="3057452" y="980232"/>
            <a:ext cx="4318708" cy="857400"/>
          </a:xfrm>
        </p:spPr>
        <p:txBody>
          <a:bodyPr/>
          <a:lstStyle/>
          <a:p>
            <a:r>
              <a:rPr lang="en-MY" sz="4800" dirty="0"/>
              <a:t>Design- Database </a:t>
            </a:r>
          </a:p>
        </p:txBody>
      </p:sp>
      <p:sp>
        <p:nvSpPr>
          <p:cNvPr id="113" name="TextBox 112">
            <a:extLst>
              <a:ext uri="{FF2B5EF4-FFF2-40B4-BE49-F238E27FC236}">
                <a16:creationId xmlns:a16="http://schemas.microsoft.com/office/drawing/2014/main" id="{AD329972-34F4-4D17-B14B-77EC1577AE09}"/>
              </a:ext>
            </a:extLst>
          </p:cNvPr>
          <p:cNvSpPr txBox="1"/>
          <p:nvPr/>
        </p:nvSpPr>
        <p:spPr>
          <a:xfrm>
            <a:off x="3057452" y="2043042"/>
            <a:ext cx="4036768" cy="2185214"/>
          </a:xfrm>
          <a:prstGeom prst="rect">
            <a:avLst/>
          </a:prstGeom>
          <a:noFill/>
        </p:spPr>
        <p:txBody>
          <a:bodyPr wrap="square" rtlCol="0">
            <a:spAutoFit/>
          </a:bodyPr>
          <a:lstStyle/>
          <a:p>
            <a:r>
              <a:rPr lang="en-MY" sz="1600" dirty="0">
                <a:solidFill>
                  <a:schemeClr val="tx1"/>
                </a:solidFill>
              </a:rPr>
              <a:t>The database that is used in the project development is Google Firebase. This is due to several reasons:</a:t>
            </a:r>
          </a:p>
          <a:p>
            <a:endParaRPr lang="en-MY" sz="1600" dirty="0">
              <a:solidFill>
                <a:schemeClr val="tx1"/>
              </a:solidFill>
            </a:endParaRPr>
          </a:p>
          <a:p>
            <a:pPr marL="171450" indent="-171450">
              <a:buFont typeface="Arial" panose="020B0604020202020204" pitchFamily="34" charset="0"/>
              <a:buChar char="•"/>
            </a:pPr>
            <a:r>
              <a:rPr lang="en-MY" sz="1600" dirty="0">
                <a:solidFill>
                  <a:schemeClr val="tx1"/>
                </a:solidFill>
              </a:rPr>
              <a:t>Real-time data scalable</a:t>
            </a:r>
          </a:p>
          <a:p>
            <a:pPr marL="171450" indent="-171450">
              <a:buFont typeface="Arial" panose="020B0604020202020204" pitchFamily="34" charset="0"/>
              <a:buChar char="•"/>
            </a:pPr>
            <a:r>
              <a:rPr lang="en-MY" sz="1600" dirty="0">
                <a:solidFill>
                  <a:schemeClr val="tx1"/>
                </a:solidFill>
              </a:rPr>
              <a:t>Flexible costs</a:t>
            </a:r>
          </a:p>
          <a:p>
            <a:pPr marL="171450" indent="-171450">
              <a:buFont typeface="Arial" panose="020B0604020202020204" pitchFamily="34" charset="0"/>
              <a:buChar char="•"/>
            </a:pPr>
            <a:r>
              <a:rPr lang="en-MY" sz="1600" dirty="0">
                <a:solidFill>
                  <a:schemeClr val="tx1"/>
                </a:solidFill>
              </a:rPr>
              <a:t>Reduce development time and effort</a:t>
            </a:r>
          </a:p>
          <a:p>
            <a:endParaRPr lang="en-MY" sz="1200" dirty="0">
              <a:solidFill>
                <a:schemeClr val="tx1"/>
              </a:solidFill>
            </a:endParaRPr>
          </a:p>
          <a:p>
            <a:r>
              <a:rPr lang="en-MY" sz="1200" dirty="0">
                <a:solidFill>
                  <a:schemeClr val="bg1"/>
                </a:solidFill>
              </a:rPr>
              <a:t>and M-F)</a:t>
            </a:r>
          </a:p>
        </p:txBody>
      </p:sp>
      <p:pic>
        <p:nvPicPr>
          <p:cNvPr id="7" name="Picture 6">
            <a:extLst>
              <a:ext uri="{FF2B5EF4-FFF2-40B4-BE49-F238E27FC236}">
                <a16:creationId xmlns:a16="http://schemas.microsoft.com/office/drawing/2014/main" id="{5F44D087-ABE7-4896-A1C6-F83DDBC2CC06}"/>
              </a:ext>
            </a:extLst>
          </p:cNvPr>
          <p:cNvPicPr>
            <a:picLocks noChangeAspect="1"/>
          </p:cNvPicPr>
          <p:nvPr/>
        </p:nvPicPr>
        <p:blipFill>
          <a:blip r:embed="rId3"/>
          <a:stretch>
            <a:fillRect/>
          </a:stretch>
        </p:blipFill>
        <p:spPr>
          <a:xfrm>
            <a:off x="0" y="2043042"/>
            <a:ext cx="2862317" cy="1057416"/>
          </a:xfrm>
          <a:prstGeom prst="rect">
            <a:avLst/>
          </a:prstGeom>
        </p:spPr>
      </p:pic>
    </p:spTree>
    <p:extLst>
      <p:ext uri="{BB962C8B-B14F-4D97-AF65-F5344CB8AC3E}">
        <p14:creationId xmlns:p14="http://schemas.microsoft.com/office/powerpoint/2010/main" val="70278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C20D-4742-4B57-893B-FCD7C42CD0AC}"/>
              </a:ext>
            </a:extLst>
          </p:cNvPr>
          <p:cNvSpPr>
            <a:spLocks noGrp="1"/>
          </p:cNvSpPr>
          <p:nvPr>
            <p:ph type="ctrTitle"/>
          </p:nvPr>
        </p:nvSpPr>
        <p:spPr>
          <a:xfrm>
            <a:off x="270933" y="247691"/>
            <a:ext cx="5396700" cy="1159800"/>
          </a:xfrm>
        </p:spPr>
        <p:txBody>
          <a:bodyPr/>
          <a:lstStyle/>
          <a:p>
            <a:r>
              <a:rPr lang="en-MY" sz="4800" dirty="0"/>
              <a:t>Initial UI Design </a:t>
            </a:r>
          </a:p>
        </p:txBody>
      </p:sp>
      <p:pic>
        <p:nvPicPr>
          <p:cNvPr id="51" name="Picture 50">
            <a:extLst>
              <a:ext uri="{FF2B5EF4-FFF2-40B4-BE49-F238E27FC236}">
                <a16:creationId xmlns:a16="http://schemas.microsoft.com/office/drawing/2014/main" id="{9565BDBA-0F57-4E37-A86E-30BD22112459}"/>
              </a:ext>
            </a:extLst>
          </p:cNvPr>
          <p:cNvPicPr>
            <a:picLocks noChangeAspect="1"/>
          </p:cNvPicPr>
          <p:nvPr/>
        </p:nvPicPr>
        <p:blipFill>
          <a:blip r:embed="rId2"/>
          <a:stretch>
            <a:fillRect/>
          </a:stretch>
        </p:blipFill>
        <p:spPr>
          <a:xfrm>
            <a:off x="2969283" y="1387211"/>
            <a:ext cx="1722997" cy="2794907"/>
          </a:xfrm>
          <a:prstGeom prst="rect">
            <a:avLst/>
          </a:prstGeom>
        </p:spPr>
      </p:pic>
      <p:pic>
        <p:nvPicPr>
          <p:cNvPr id="52" name="Picture 51">
            <a:extLst>
              <a:ext uri="{FF2B5EF4-FFF2-40B4-BE49-F238E27FC236}">
                <a16:creationId xmlns:a16="http://schemas.microsoft.com/office/drawing/2014/main" id="{BAD54876-111D-4DF7-8296-DAA590165269}"/>
              </a:ext>
            </a:extLst>
          </p:cNvPr>
          <p:cNvPicPr>
            <a:picLocks noChangeAspect="1"/>
          </p:cNvPicPr>
          <p:nvPr/>
        </p:nvPicPr>
        <p:blipFill>
          <a:blip r:embed="rId3"/>
          <a:stretch>
            <a:fillRect/>
          </a:stretch>
        </p:blipFill>
        <p:spPr>
          <a:xfrm>
            <a:off x="632853" y="1387211"/>
            <a:ext cx="1722997" cy="2794908"/>
          </a:xfrm>
          <a:prstGeom prst="rect">
            <a:avLst/>
          </a:prstGeom>
        </p:spPr>
      </p:pic>
      <p:pic>
        <p:nvPicPr>
          <p:cNvPr id="53" name="Picture 52">
            <a:extLst>
              <a:ext uri="{FF2B5EF4-FFF2-40B4-BE49-F238E27FC236}">
                <a16:creationId xmlns:a16="http://schemas.microsoft.com/office/drawing/2014/main" id="{0FA2C516-1EFA-4355-93BF-DC0742E94533}"/>
              </a:ext>
            </a:extLst>
          </p:cNvPr>
          <p:cNvPicPr>
            <a:picLocks noChangeAspect="1"/>
          </p:cNvPicPr>
          <p:nvPr/>
        </p:nvPicPr>
        <p:blipFill>
          <a:blip r:embed="rId4"/>
          <a:stretch>
            <a:fillRect/>
          </a:stretch>
        </p:blipFill>
        <p:spPr>
          <a:xfrm>
            <a:off x="5305713" y="1383240"/>
            <a:ext cx="1722997" cy="2798878"/>
          </a:xfrm>
          <a:prstGeom prst="rect">
            <a:avLst/>
          </a:prstGeom>
        </p:spPr>
      </p:pic>
    </p:spTree>
    <p:extLst>
      <p:ext uri="{BB962C8B-B14F-4D97-AF65-F5344CB8AC3E}">
        <p14:creationId xmlns:p14="http://schemas.microsoft.com/office/powerpoint/2010/main" val="3472785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C20D-4742-4B57-893B-FCD7C42CD0AC}"/>
              </a:ext>
            </a:extLst>
          </p:cNvPr>
          <p:cNvSpPr>
            <a:spLocks noGrp="1"/>
          </p:cNvSpPr>
          <p:nvPr>
            <p:ph type="ctrTitle"/>
          </p:nvPr>
        </p:nvSpPr>
        <p:spPr>
          <a:xfrm>
            <a:off x="270933" y="247691"/>
            <a:ext cx="5396700" cy="1159800"/>
          </a:xfrm>
        </p:spPr>
        <p:txBody>
          <a:bodyPr/>
          <a:lstStyle/>
          <a:p>
            <a:r>
              <a:rPr lang="en-MY" sz="4800" dirty="0"/>
              <a:t>Design </a:t>
            </a:r>
          </a:p>
        </p:txBody>
      </p:sp>
      <p:pic>
        <p:nvPicPr>
          <p:cNvPr id="3" name="Picture 2">
            <a:extLst>
              <a:ext uri="{FF2B5EF4-FFF2-40B4-BE49-F238E27FC236}">
                <a16:creationId xmlns:a16="http://schemas.microsoft.com/office/drawing/2014/main" id="{F60D2F76-7DEF-4FE2-B6EE-D381C03E5C70}"/>
              </a:ext>
            </a:extLst>
          </p:cNvPr>
          <p:cNvPicPr>
            <a:picLocks noChangeAspect="1"/>
          </p:cNvPicPr>
          <p:nvPr/>
        </p:nvPicPr>
        <p:blipFill>
          <a:blip r:embed="rId2"/>
          <a:stretch>
            <a:fillRect/>
          </a:stretch>
        </p:blipFill>
        <p:spPr>
          <a:xfrm>
            <a:off x="636629" y="1383240"/>
            <a:ext cx="1719221" cy="2798307"/>
          </a:xfrm>
          <a:prstGeom prst="rect">
            <a:avLst/>
          </a:prstGeom>
        </p:spPr>
      </p:pic>
      <p:pic>
        <p:nvPicPr>
          <p:cNvPr id="4" name="Picture 3">
            <a:extLst>
              <a:ext uri="{FF2B5EF4-FFF2-40B4-BE49-F238E27FC236}">
                <a16:creationId xmlns:a16="http://schemas.microsoft.com/office/drawing/2014/main" id="{0418BE25-4F54-48F6-890D-2420020E27A7}"/>
              </a:ext>
            </a:extLst>
          </p:cNvPr>
          <p:cNvPicPr>
            <a:picLocks noChangeAspect="1"/>
          </p:cNvPicPr>
          <p:nvPr/>
        </p:nvPicPr>
        <p:blipFill>
          <a:blip r:embed="rId3"/>
          <a:stretch>
            <a:fillRect/>
          </a:stretch>
        </p:blipFill>
        <p:spPr>
          <a:xfrm>
            <a:off x="2968122" y="1383239"/>
            <a:ext cx="1725318" cy="2798307"/>
          </a:xfrm>
          <a:prstGeom prst="rect">
            <a:avLst/>
          </a:prstGeom>
        </p:spPr>
      </p:pic>
      <p:pic>
        <p:nvPicPr>
          <p:cNvPr id="5" name="Picture 4">
            <a:extLst>
              <a:ext uri="{FF2B5EF4-FFF2-40B4-BE49-F238E27FC236}">
                <a16:creationId xmlns:a16="http://schemas.microsoft.com/office/drawing/2014/main" id="{5A6965B2-9F0A-48D6-B7BB-3441E8A40D73}"/>
              </a:ext>
            </a:extLst>
          </p:cNvPr>
          <p:cNvPicPr>
            <a:picLocks noChangeAspect="1"/>
          </p:cNvPicPr>
          <p:nvPr/>
        </p:nvPicPr>
        <p:blipFill>
          <a:blip r:embed="rId4"/>
          <a:stretch>
            <a:fillRect/>
          </a:stretch>
        </p:blipFill>
        <p:spPr>
          <a:xfrm>
            <a:off x="5305712" y="1383238"/>
            <a:ext cx="1725318" cy="2798307"/>
          </a:xfrm>
          <a:prstGeom prst="rect">
            <a:avLst/>
          </a:prstGeom>
        </p:spPr>
      </p:pic>
    </p:spTree>
    <p:extLst>
      <p:ext uri="{BB962C8B-B14F-4D97-AF65-F5344CB8AC3E}">
        <p14:creationId xmlns:p14="http://schemas.microsoft.com/office/powerpoint/2010/main" val="398155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9C9D9-F284-4298-9CBA-87FC7063C65B}"/>
              </a:ext>
            </a:extLst>
          </p:cNvPr>
          <p:cNvSpPr>
            <a:spLocks noGrp="1"/>
          </p:cNvSpPr>
          <p:nvPr>
            <p:ph type="title"/>
          </p:nvPr>
        </p:nvSpPr>
        <p:spPr>
          <a:xfrm>
            <a:off x="718302" y="332975"/>
            <a:ext cx="6761100" cy="674558"/>
          </a:xfrm>
        </p:spPr>
        <p:txBody>
          <a:bodyPr/>
          <a:lstStyle/>
          <a:p>
            <a:r>
              <a:rPr lang="en-MY" dirty="0"/>
              <a:t>Tests</a:t>
            </a:r>
          </a:p>
        </p:txBody>
      </p:sp>
      <p:sp>
        <p:nvSpPr>
          <p:cNvPr id="4" name="Slide Number Placeholder 3">
            <a:extLst>
              <a:ext uri="{FF2B5EF4-FFF2-40B4-BE49-F238E27FC236}">
                <a16:creationId xmlns:a16="http://schemas.microsoft.com/office/drawing/2014/main" id="{F9D2B010-7C6D-475F-95D5-E2C86816CBA2}"/>
              </a:ext>
            </a:extLst>
          </p:cNvPr>
          <p:cNvSpPr>
            <a:spLocks noGrp="1"/>
          </p:cNvSpPr>
          <p:nvPr>
            <p:ph type="sldNum" idx="12"/>
          </p:nvPr>
        </p:nvSpPr>
        <p:spPr/>
        <p:txBody>
          <a:bodyPr/>
          <a:lstStyle/>
          <a:p>
            <a:fld id="{00000000-1234-1234-1234-123412341234}" type="slidenum">
              <a:rPr lang="en" smtClean="0"/>
              <a:pPr/>
              <a:t>14</a:t>
            </a:fld>
            <a:endParaRPr lang="en"/>
          </a:p>
        </p:txBody>
      </p:sp>
      <p:graphicFrame>
        <p:nvGraphicFramePr>
          <p:cNvPr id="5" name="Diagram 4">
            <a:extLst>
              <a:ext uri="{FF2B5EF4-FFF2-40B4-BE49-F238E27FC236}">
                <a16:creationId xmlns:a16="http://schemas.microsoft.com/office/drawing/2014/main" id="{63BD64B2-C680-40C2-A5E2-2A20B74A4642}"/>
              </a:ext>
            </a:extLst>
          </p:cNvPr>
          <p:cNvGraphicFramePr/>
          <p:nvPr>
            <p:extLst>
              <p:ext uri="{D42A27DB-BD31-4B8C-83A1-F6EECF244321}">
                <p14:modId xmlns:p14="http://schemas.microsoft.com/office/powerpoint/2010/main" val="1548579073"/>
              </p:ext>
            </p:extLst>
          </p:nvPr>
        </p:nvGraphicFramePr>
        <p:xfrm>
          <a:off x="880534" y="1066800"/>
          <a:ext cx="7154333" cy="3536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555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F21FDA7-AF71-4CDE-9A21-EB7393BDD2EA}"/>
              </a:ext>
            </a:extLst>
          </p:cNvPr>
          <p:cNvSpPr/>
          <p:nvPr/>
        </p:nvSpPr>
        <p:spPr>
          <a:xfrm>
            <a:off x="4767727" y="980687"/>
            <a:ext cx="1743140" cy="18342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MY"/>
          </a:p>
        </p:txBody>
      </p:sp>
      <p:sp>
        <p:nvSpPr>
          <p:cNvPr id="10" name="Rectangle 9">
            <a:extLst>
              <a:ext uri="{FF2B5EF4-FFF2-40B4-BE49-F238E27FC236}">
                <a16:creationId xmlns:a16="http://schemas.microsoft.com/office/drawing/2014/main" id="{77B096F6-717C-4764-A29B-AC64453120DB}"/>
              </a:ext>
            </a:extLst>
          </p:cNvPr>
          <p:cNvSpPr/>
          <p:nvPr/>
        </p:nvSpPr>
        <p:spPr>
          <a:xfrm>
            <a:off x="5249333" y="2667001"/>
            <a:ext cx="3090334" cy="228599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56F83CD0-7AD0-43DD-AC4B-D482EC75DAD4}"/>
              </a:ext>
            </a:extLst>
          </p:cNvPr>
          <p:cNvSpPr/>
          <p:nvPr/>
        </p:nvSpPr>
        <p:spPr>
          <a:xfrm>
            <a:off x="465668" y="1032849"/>
            <a:ext cx="3865530" cy="20521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MY" dirty="0"/>
          </a:p>
        </p:txBody>
      </p:sp>
      <p:sp>
        <p:nvSpPr>
          <p:cNvPr id="2" name="Title 1">
            <a:extLst>
              <a:ext uri="{FF2B5EF4-FFF2-40B4-BE49-F238E27FC236}">
                <a16:creationId xmlns:a16="http://schemas.microsoft.com/office/drawing/2014/main" id="{C56DA8F2-7020-43DC-A7D6-2499971ED619}"/>
              </a:ext>
            </a:extLst>
          </p:cNvPr>
          <p:cNvSpPr>
            <a:spLocks noGrp="1"/>
          </p:cNvSpPr>
          <p:nvPr>
            <p:ph type="title"/>
          </p:nvPr>
        </p:nvSpPr>
        <p:spPr>
          <a:xfrm>
            <a:off x="365881" y="123286"/>
            <a:ext cx="6761100" cy="857400"/>
          </a:xfrm>
        </p:spPr>
        <p:txBody>
          <a:bodyPr/>
          <a:lstStyle/>
          <a:p>
            <a:r>
              <a:rPr lang="en-MY" dirty="0"/>
              <a:t>Unit Testing</a:t>
            </a:r>
          </a:p>
        </p:txBody>
      </p:sp>
      <p:sp>
        <p:nvSpPr>
          <p:cNvPr id="4" name="Slide Number Placeholder 3">
            <a:extLst>
              <a:ext uri="{FF2B5EF4-FFF2-40B4-BE49-F238E27FC236}">
                <a16:creationId xmlns:a16="http://schemas.microsoft.com/office/drawing/2014/main" id="{83995414-7B32-4191-80DD-5B4EF5D71F18}"/>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6" name="Picture 5">
            <a:extLst>
              <a:ext uri="{FF2B5EF4-FFF2-40B4-BE49-F238E27FC236}">
                <a16:creationId xmlns:a16="http://schemas.microsoft.com/office/drawing/2014/main" id="{8CC7DAF7-1D2D-4D89-AA33-46902BE59E1E}"/>
              </a:ext>
            </a:extLst>
          </p:cNvPr>
          <p:cNvPicPr>
            <a:picLocks noChangeAspect="1"/>
          </p:cNvPicPr>
          <p:nvPr/>
        </p:nvPicPr>
        <p:blipFill>
          <a:blip r:embed="rId2"/>
          <a:stretch>
            <a:fillRect/>
          </a:stretch>
        </p:blipFill>
        <p:spPr>
          <a:xfrm>
            <a:off x="591985" y="1137175"/>
            <a:ext cx="3612895" cy="1843617"/>
          </a:xfrm>
          <a:prstGeom prst="rect">
            <a:avLst/>
          </a:prstGeom>
        </p:spPr>
      </p:pic>
      <p:pic>
        <p:nvPicPr>
          <p:cNvPr id="8" name="Picture 7">
            <a:extLst>
              <a:ext uri="{FF2B5EF4-FFF2-40B4-BE49-F238E27FC236}">
                <a16:creationId xmlns:a16="http://schemas.microsoft.com/office/drawing/2014/main" id="{F65FD484-BFA7-4ECD-B20F-3F8E091D31FF}"/>
              </a:ext>
            </a:extLst>
          </p:cNvPr>
          <p:cNvPicPr>
            <a:picLocks noChangeAspect="1"/>
          </p:cNvPicPr>
          <p:nvPr/>
        </p:nvPicPr>
        <p:blipFill>
          <a:blip r:embed="rId3"/>
          <a:stretch>
            <a:fillRect/>
          </a:stretch>
        </p:blipFill>
        <p:spPr>
          <a:xfrm>
            <a:off x="4857604" y="1075087"/>
            <a:ext cx="1563385" cy="1591914"/>
          </a:xfrm>
          <a:prstGeom prst="rect">
            <a:avLst/>
          </a:prstGeom>
        </p:spPr>
      </p:pic>
      <p:pic>
        <p:nvPicPr>
          <p:cNvPr id="12" name="Picture 11">
            <a:extLst>
              <a:ext uri="{FF2B5EF4-FFF2-40B4-BE49-F238E27FC236}">
                <a16:creationId xmlns:a16="http://schemas.microsoft.com/office/drawing/2014/main" id="{027B23D5-D44D-43B9-AA4C-2007EAAB6F88}"/>
              </a:ext>
            </a:extLst>
          </p:cNvPr>
          <p:cNvPicPr>
            <a:picLocks noChangeAspect="1"/>
          </p:cNvPicPr>
          <p:nvPr/>
        </p:nvPicPr>
        <p:blipFill>
          <a:blip r:embed="rId4"/>
          <a:stretch>
            <a:fillRect/>
          </a:stretch>
        </p:blipFill>
        <p:spPr>
          <a:xfrm>
            <a:off x="5343583" y="2814972"/>
            <a:ext cx="2886199" cy="1990056"/>
          </a:xfrm>
          <a:prstGeom prst="rect">
            <a:avLst/>
          </a:prstGeom>
        </p:spPr>
      </p:pic>
      <p:sp>
        <p:nvSpPr>
          <p:cNvPr id="14" name="TextBox 13">
            <a:extLst>
              <a:ext uri="{FF2B5EF4-FFF2-40B4-BE49-F238E27FC236}">
                <a16:creationId xmlns:a16="http://schemas.microsoft.com/office/drawing/2014/main" id="{9E6EF267-A6EE-41DB-A50C-45AED087BCEB}"/>
              </a:ext>
            </a:extLst>
          </p:cNvPr>
          <p:cNvSpPr txBox="1"/>
          <p:nvPr/>
        </p:nvSpPr>
        <p:spPr>
          <a:xfrm>
            <a:off x="465668" y="3137369"/>
            <a:ext cx="2234907" cy="307777"/>
          </a:xfrm>
          <a:prstGeom prst="rect">
            <a:avLst/>
          </a:prstGeom>
          <a:noFill/>
        </p:spPr>
        <p:txBody>
          <a:bodyPr wrap="none" rtlCol="0">
            <a:spAutoFit/>
          </a:bodyPr>
          <a:lstStyle/>
          <a:p>
            <a:r>
              <a:rPr lang="en-MY" dirty="0"/>
              <a:t>Hardware Node MCU test</a:t>
            </a:r>
          </a:p>
        </p:txBody>
      </p:sp>
      <p:sp>
        <p:nvSpPr>
          <p:cNvPr id="15" name="TextBox 14">
            <a:extLst>
              <a:ext uri="{FF2B5EF4-FFF2-40B4-BE49-F238E27FC236}">
                <a16:creationId xmlns:a16="http://schemas.microsoft.com/office/drawing/2014/main" id="{0F22A26B-EAAA-447B-9238-B4AFE05E9A05}"/>
              </a:ext>
            </a:extLst>
          </p:cNvPr>
          <p:cNvSpPr txBox="1"/>
          <p:nvPr/>
        </p:nvSpPr>
        <p:spPr>
          <a:xfrm>
            <a:off x="6510866" y="2322610"/>
            <a:ext cx="1636987" cy="307777"/>
          </a:xfrm>
          <a:prstGeom prst="rect">
            <a:avLst/>
          </a:prstGeom>
          <a:noFill/>
        </p:spPr>
        <p:txBody>
          <a:bodyPr wrap="none" rtlCol="0">
            <a:spAutoFit/>
          </a:bodyPr>
          <a:lstStyle/>
          <a:p>
            <a:r>
              <a:rPr lang="en-MY" dirty="0"/>
              <a:t>Login function test</a:t>
            </a:r>
          </a:p>
        </p:txBody>
      </p:sp>
    </p:spTree>
    <p:extLst>
      <p:ext uri="{BB962C8B-B14F-4D97-AF65-F5344CB8AC3E}">
        <p14:creationId xmlns:p14="http://schemas.microsoft.com/office/powerpoint/2010/main" val="3362474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086DC38-F475-4214-AF07-7084C685ABDD}"/>
              </a:ext>
            </a:extLst>
          </p:cNvPr>
          <p:cNvSpPr/>
          <p:nvPr/>
        </p:nvSpPr>
        <p:spPr>
          <a:xfrm>
            <a:off x="295456" y="2942343"/>
            <a:ext cx="3819344" cy="1593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Rectangle 14">
            <a:extLst>
              <a:ext uri="{FF2B5EF4-FFF2-40B4-BE49-F238E27FC236}">
                <a16:creationId xmlns:a16="http://schemas.microsoft.com/office/drawing/2014/main" id="{AEB32C13-7BF2-46A0-8455-B5A69BB7A6DD}"/>
              </a:ext>
            </a:extLst>
          </p:cNvPr>
          <p:cNvSpPr/>
          <p:nvPr/>
        </p:nvSpPr>
        <p:spPr>
          <a:xfrm>
            <a:off x="4674822" y="964069"/>
            <a:ext cx="3837498" cy="159304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MY"/>
          </a:p>
        </p:txBody>
      </p:sp>
      <p:sp>
        <p:nvSpPr>
          <p:cNvPr id="16" name="Rectangle 15">
            <a:extLst>
              <a:ext uri="{FF2B5EF4-FFF2-40B4-BE49-F238E27FC236}">
                <a16:creationId xmlns:a16="http://schemas.microsoft.com/office/drawing/2014/main" id="{F4DAC44C-951C-4A31-8889-003EF66288F5}"/>
              </a:ext>
            </a:extLst>
          </p:cNvPr>
          <p:cNvSpPr/>
          <p:nvPr/>
        </p:nvSpPr>
        <p:spPr>
          <a:xfrm>
            <a:off x="4674822" y="2942343"/>
            <a:ext cx="3819344" cy="159304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13" name="Rectangle 12">
            <a:extLst>
              <a:ext uri="{FF2B5EF4-FFF2-40B4-BE49-F238E27FC236}">
                <a16:creationId xmlns:a16="http://schemas.microsoft.com/office/drawing/2014/main" id="{B1017422-0F93-4E50-8C4A-8ED8F9ECAB35}"/>
              </a:ext>
            </a:extLst>
          </p:cNvPr>
          <p:cNvSpPr/>
          <p:nvPr/>
        </p:nvSpPr>
        <p:spPr>
          <a:xfrm>
            <a:off x="295456" y="978709"/>
            <a:ext cx="3819344" cy="15930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a:extLst>
              <a:ext uri="{FF2B5EF4-FFF2-40B4-BE49-F238E27FC236}">
                <a16:creationId xmlns:a16="http://schemas.microsoft.com/office/drawing/2014/main" id="{8ADE4413-6FB5-44EC-B889-712DB9EE3338}"/>
              </a:ext>
            </a:extLst>
          </p:cNvPr>
          <p:cNvSpPr>
            <a:spLocks noGrp="1"/>
          </p:cNvSpPr>
          <p:nvPr>
            <p:ph type="title"/>
          </p:nvPr>
        </p:nvSpPr>
        <p:spPr>
          <a:xfrm>
            <a:off x="365881" y="59297"/>
            <a:ext cx="6761100" cy="857400"/>
          </a:xfrm>
        </p:spPr>
        <p:txBody>
          <a:bodyPr/>
          <a:lstStyle/>
          <a:p>
            <a:r>
              <a:rPr lang="en-MY" dirty="0"/>
              <a:t>Integration test</a:t>
            </a:r>
          </a:p>
        </p:txBody>
      </p:sp>
      <p:sp>
        <p:nvSpPr>
          <p:cNvPr id="4" name="Slide Number Placeholder 3">
            <a:extLst>
              <a:ext uri="{FF2B5EF4-FFF2-40B4-BE49-F238E27FC236}">
                <a16:creationId xmlns:a16="http://schemas.microsoft.com/office/drawing/2014/main" id="{684B54BC-E8D6-4897-890A-41FE3C192FCC}"/>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6" name="Picture 5">
            <a:extLst>
              <a:ext uri="{FF2B5EF4-FFF2-40B4-BE49-F238E27FC236}">
                <a16:creationId xmlns:a16="http://schemas.microsoft.com/office/drawing/2014/main" id="{7D22134A-8189-40FE-8A28-DADCA955D86E}"/>
              </a:ext>
            </a:extLst>
          </p:cNvPr>
          <p:cNvPicPr>
            <a:picLocks noChangeAspect="1"/>
          </p:cNvPicPr>
          <p:nvPr/>
        </p:nvPicPr>
        <p:blipFill>
          <a:blip r:embed="rId2"/>
          <a:stretch>
            <a:fillRect/>
          </a:stretch>
        </p:blipFill>
        <p:spPr>
          <a:xfrm>
            <a:off x="365881" y="1054909"/>
            <a:ext cx="3642031" cy="1411362"/>
          </a:xfrm>
          <a:prstGeom prst="rect">
            <a:avLst/>
          </a:prstGeom>
        </p:spPr>
      </p:pic>
      <p:pic>
        <p:nvPicPr>
          <p:cNvPr id="8" name="Picture 7">
            <a:extLst>
              <a:ext uri="{FF2B5EF4-FFF2-40B4-BE49-F238E27FC236}">
                <a16:creationId xmlns:a16="http://schemas.microsoft.com/office/drawing/2014/main" id="{D235C6D3-DB2B-44B2-953B-10A018A16E2A}"/>
              </a:ext>
            </a:extLst>
          </p:cNvPr>
          <p:cNvPicPr>
            <a:picLocks noChangeAspect="1"/>
          </p:cNvPicPr>
          <p:nvPr/>
        </p:nvPicPr>
        <p:blipFill>
          <a:blip r:embed="rId3"/>
          <a:stretch>
            <a:fillRect/>
          </a:stretch>
        </p:blipFill>
        <p:spPr>
          <a:xfrm>
            <a:off x="365881" y="3033183"/>
            <a:ext cx="3819344" cy="1411362"/>
          </a:xfrm>
          <a:prstGeom prst="rect">
            <a:avLst/>
          </a:prstGeom>
        </p:spPr>
      </p:pic>
      <p:pic>
        <p:nvPicPr>
          <p:cNvPr id="10" name="Picture 9">
            <a:extLst>
              <a:ext uri="{FF2B5EF4-FFF2-40B4-BE49-F238E27FC236}">
                <a16:creationId xmlns:a16="http://schemas.microsoft.com/office/drawing/2014/main" id="{D5512A69-A3DE-4D4D-8375-6AEC128FCDFA}"/>
              </a:ext>
            </a:extLst>
          </p:cNvPr>
          <p:cNvPicPr>
            <a:picLocks noChangeAspect="1"/>
          </p:cNvPicPr>
          <p:nvPr/>
        </p:nvPicPr>
        <p:blipFill>
          <a:blip r:embed="rId4"/>
          <a:stretch>
            <a:fillRect/>
          </a:stretch>
        </p:blipFill>
        <p:spPr>
          <a:xfrm>
            <a:off x="4726188" y="1054909"/>
            <a:ext cx="3716613" cy="1411362"/>
          </a:xfrm>
          <a:prstGeom prst="rect">
            <a:avLst/>
          </a:prstGeom>
        </p:spPr>
      </p:pic>
      <p:pic>
        <p:nvPicPr>
          <p:cNvPr id="12" name="Picture 11">
            <a:extLst>
              <a:ext uri="{FF2B5EF4-FFF2-40B4-BE49-F238E27FC236}">
                <a16:creationId xmlns:a16="http://schemas.microsoft.com/office/drawing/2014/main" id="{EAE3FA9F-ED4B-4280-AD6B-5A9A05CF4974}"/>
              </a:ext>
            </a:extLst>
          </p:cNvPr>
          <p:cNvPicPr>
            <a:picLocks noChangeAspect="1"/>
          </p:cNvPicPr>
          <p:nvPr/>
        </p:nvPicPr>
        <p:blipFill>
          <a:blip r:embed="rId5"/>
          <a:stretch>
            <a:fillRect/>
          </a:stretch>
        </p:blipFill>
        <p:spPr>
          <a:xfrm>
            <a:off x="4726188" y="3033183"/>
            <a:ext cx="3716613" cy="1411362"/>
          </a:xfrm>
          <a:prstGeom prst="rect">
            <a:avLst/>
          </a:prstGeom>
        </p:spPr>
      </p:pic>
      <p:sp>
        <p:nvSpPr>
          <p:cNvPr id="17" name="TextBox 16">
            <a:extLst>
              <a:ext uri="{FF2B5EF4-FFF2-40B4-BE49-F238E27FC236}">
                <a16:creationId xmlns:a16="http://schemas.microsoft.com/office/drawing/2014/main" id="{5C248978-D20B-4EFC-B269-DC2E99BD6716}"/>
              </a:ext>
            </a:extLst>
          </p:cNvPr>
          <p:cNvSpPr txBox="1"/>
          <p:nvPr/>
        </p:nvSpPr>
        <p:spPr>
          <a:xfrm>
            <a:off x="1206416" y="2523341"/>
            <a:ext cx="2138273" cy="307777"/>
          </a:xfrm>
          <a:prstGeom prst="rect">
            <a:avLst/>
          </a:prstGeom>
          <a:noFill/>
        </p:spPr>
        <p:txBody>
          <a:bodyPr wrap="square" rtlCol="0">
            <a:spAutoFit/>
          </a:bodyPr>
          <a:lstStyle/>
          <a:p>
            <a:r>
              <a:rPr lang="en-MY" dirty="0"/>
              <a:t>Before addition/deletion</a:t>
            </a:r>
          </a:p>
        </p:txBody>
      </p:sp>
      <p:sp>
        <p:nvSpPr>
          <p:cNvPr id="18" name="TextBox 17">
            <a:extLst>
              <a:ext uri="{FF2B5EF4-FFF2-40B4-BE49-F238E27FC236}">
                <a16:creationId xmlns:a16="http://schemas.microsoft.com/office/drawing/2014/main" id="{8A00508F-4CF8-4A11-BAC4-54E05222C08A}"/>
              </a:ext>
            </a:extLst>
          </p:cNvPr>
          <p:cNvSpPr txBox="1"/>
          <p:nvPr/>
        </p:nvSpPr>
        <p:spPr>
          <a:xfrm>
            <a:off x="1433362" y="4566313"/>
            <a:ext cx="1507067" cy="307777"/>
          </a:xfrm>
          <a:prstGeom prst="rect">
            <a:avLst/>
          </a:prstGeom>
          <a:noFill/>
        </p:spPr>
        <p:txBody>
          <a:bodyPr wrap="square" rtlCol="0">
            <a:spAutoFit/>
          </a:bodyPr>
          <a:lstStyle/>
          <a:p>
            <a:r>
              <a:rPr lang="en-MY" dirty="0"/>
              <a:t>Update Function</a:t>
            </a:r>
          </a:p>
        </p:txBody>
      </p:sp>
      <p:sp>
        <p:nvSpPr>
          <p:cNvPr id="19" name="TextBox 18">
            <a:extLst>
              <a:ext uri="{FF2B5EF4-FFF2-40B4-BE49-F238E27FC236}">
                <a16:creationId xmlns:a16="http://schemas.microsoft.com/office/drawing/2014/main" id="{02BC31CB-FF32-4928-B01C-957BCE634A4C}"/>
              </a:ext>
            </a:extLst>
          </p:cNvPr>
          <p:cNvSpPr txBox="1"/>
          <p:nvPr/>
        </p:nvSpPr>
        <p:spPr>
          <a:xfrm>
            <a:off x="6032939" y="2557110"/>
            <a:ext cx="1507067" cy="307777"/>
          </a:xfrm>
          <a:prstGeom prst="rect">
            <a:avLst/>
          </a:prstGeom>
          <a:noFill/>
        </p:spPr>
        <p:txBody>
          <a:bodyPr wrap="square" rtlCol="0">
            <a:spAutoFit/>
          </a:bodyPr>
          <a:lstStyle/>
          <a:p>
            <a:r>
              <a:rPr lang="en-MY" dirty="0"/>
              <a:t>Insert Function</a:t>
            </a:r>
          </a:p>
        </p:txBody>
      </p:sp>
      <p:sp>
        <p:nvSpPr>
          <p:cNvPr id="20" name="TextBox 19">
            <a:extLst>
              <a:ext uri="{FF2B5EF4-FFF2-40B4-BE49-F238E27FC236}">
                <a16:creationId xmlns:a16="http://schemas.microsoft.com/office/drawing/2014/main" id="{9B9A4C28-D687-4EF5-9808-0133595CAB49}"/>
              </a:ext>
            </a:extLst>
          </p:cNvPr>
          <p:cNvSpPr txBox="1"/>
          <p:nvPr/>
        </p:nvSpPr>
        <p:spPr>
          <a:xfrm>
            <a:off x="5972793" y="4535384"/>
            <a:ext cx="1507067" cy="307777"/>
          </a:xfrm>
          <a:prstGeom prst="rect">
            <a:avLst/>
          </a:prstGeom>
          <a:noFill/>
        </p:spPr>
        <p:txBody>
          <a:bodyPr wrap="square" rtlCol="0">
            <a:spAutoFit/>
          </a:bodyPr>
          <a:lstStyle/>
          <a:p>
            <a:r>
              <a:rPr lang="en-MY" dirty="0"/>
              <a:t>Delete Function</a:t>
            </a:r>
          </a:p>
        </p:txBody>
      </p:sp>
    </p:spTree>
    <p:extLst>
      <p:ext uri="{BB962C8B-B14F-4D97-AF65-F5344CB8AC3E}">
        <p14:creationId xmlns:p14="http://schemas.microsoft.com/office/powerpoint/2010/main" val="490622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Diagonal Corners Rounded 14">
            <a:extLst>
              <a:ext uri="{FF2B5EF4-FFF2-40B4-BE49-F238E27FC236}">
                <a16:creationId xmlns:a16="http://schemas.microsoft.com/office/drawing/2014/main" id="{A7509F1B-2A26-499F-900D-DC6EC613F5FB}"/>
              </a:ext>
            </a:extLst>
          </p:cNvPr>
          <p:cNvSpPr/>
          <p:nvPr/>
        </p:nvSpPr>
        <p:spPr>
          <a:xfrm>
            <a:off x="4835098" y="987200"/>
            <a:ext cx="3808747" cy="1629024"/>
          </a:xfrm>
          <a:prstGeom prst="round2Diag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MY"/>
          </a:p>
        </p:txBody>
      </p:sp>
      <p:sp>
        <p:nvSpPr>
          <p:cNvPr id="16" name="Rectangle: Diagonal Corners Rounded 15">
            <a:extLst>
              <a:ext uri="{FF2B5EF4-FFF2-40B4-BE49-F238E27FC236}">
                <a16:creationId xmlns:a16="http://schemas.microsoft.com/office/drawing/2014/main" id="{AD93A3FE-FB75-4032-8017-3C3C2DB04174}"/>
              </a:ext>
            </a:extLst>
          </p:cNvPr>
          <p:cNvSpPr/>
          <p:nvPr/>
        </p:nvSpPr>
        <p:spPr>
          <a:xfrm>
            <a:off x="4835098" y="2904008"/>
            <a:ext cx="3808747" cy="1629024"/>
          </a:xfrm>
          <a:prstGeom prst="round2Diag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MY"/>
          </a:p>
        </p:txBody>
      </p:sp>
      <p:sp>
        <p:nvSpPr>
          <p:cNvPr id="14" name="Rectangle: Diagonal Corners Rounded 13">
            <a:extLst>
              <a:ext uri="{FF2B5EF4-FFF2-40B4-BE49-F238E27FC236}">
                <a16:creationId xmlns:a16="http://schemas.microsoft.com/office/drawing/2014/main" id="{3F5FC604-6491-442A-A2A6-39099C0CD80C}"/>
              </a:ext>
            </a:extLst>
          </p:cNvPr>
          <p:cNvSpPr/>
          <p:nvPr/>
        </p:nvSpPr>
        <p:spPr>
          <a:xfrm>
            <a:off x="510866" y="2793967"/>
            <a:ext cx="3808747" cy="1629024"/>
          </a:xfrm>
          <a:prstGeom prst="round2Diag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MY"/>
          </a:p>
        </p:txBody>
      </p:sp>
      <p:sp>
        <p:nvSpPr>
          <p:cNvPr id="13" name="Rectangle: Diagonal Corners Rounded 12">
            <a:extLst>
              <a:ext uri="{FF2B5EF4-FFF2-40B4-BE49-F238E27FC236}">
                <a16:creationId xmlns:a16="http://schemas.microsoft.com/office/drawing/2014/main" id="{4C855E3F-7639-4151-80CD-92052FCA24D1}"/>
              </a:ext>
            </a:extLst>
          </p:cNvPr>
          <p:cNvSpPr/>
          <p:nvPr/>
        </p:nvSpPr>
        <p:spPr>
          <a:xfrm>
            <a:off x="510867" y="987200"/>
            <a:ext cx="3808747" cy="1629024"/>
          </a:xfrm>
          <a:prstGeom prst="round2Diag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MY"/>
          </a:p>
        </p:txBody>
      </p:sp>
      <p:sp>
        <p:nvSpPr>
          <p:cNvPr id="2" name="Title 1">
            <a:extLst>
              <a:ext uri="{FF2B5EF4-FFF2-40B4-BE49-F238E27FC236}">
                <a16:creationId xmlns:a16="http://schemas.microsoft.com/office/drawing/2014/main" id="{756989C8-3B8B-4FE3-A052-DB2C21E5B5EF}"/>
              </a:ext>
            </a:extLst>
          </p:cNvPr>
          <p:cNvSpPr>
            <a:spLocks noGrp="1"/>
          </p:cNvSpPr>
          <p:nvPr>
            <p:ph type="title"/>
          </p:nvPr>
        </p:nvSpPr>
        <p:spPr>
          <a:xfrm>
            <a:off x="365881" y="146709"/>
            <a:ext cx="6761100" cy="857400"/>
          </a:xfrm>
        </p:spPr>
        <p:txBody>
          <a:bodyPr/>
          <a:lstStyle/>
          <a:p>
            <a:r>
              <a:rPr lang="en-MY" dirty="0"/>
              <a:t>User Test</a:t>
            </a:r>
          </a:p>
        </p:txBody>
      </p:sp>
      <p:sp>
        <p:nvSpPr>
          <p:cNvPr id="4" name="Slide Number Placeholder 3">
            <a:extLst>
              <a:ext uri="{FF2B5EF4-FFF2-40B4-BE49-F238E27FC236}">
                <a16:creationId xmlns:a16="http://schemas.microsoft.com/office/drawing/2014/main" id="{71D01B97-D836-4E7E-A003-EFD1E6B90904}"/>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6" name="Picture 5">
            <a:extLst>
              <a:ext uri="{FF2B5EF4-FFF2-40B4-BE49-F238E27FC236}">
                <a16:creationId xmlns:a16="http://schemas.microsoft.com/office/drawing/2014/main" id="{67FE33DA-FF9A-4698-9B3C-0A064CDC0DDF}"/>
              </a:ext>
            </a:extLst>
          </p:cNvPr>
          <p:cNvPicPr>
            <a:picLocks noChangeAspect="1"/>
          </p:cNvPicPr>
          <p:nvPr/>
        </p:nvPicPr>
        <p:blipFill>
          <a:blip r:embed="rId2"/>
          <a:stretch>
            <a:fillRect/>
          </a:stretch>
        </p:blipFill>
        <p:spPr>
          <a:xfrm>
            <a:off x="640231" y="1097242"/>
            <a:ext cx="3550021" cy="1408941"/>
          </a:xfrm>
          <a:prstGeom prst="rect">
            <a:avLst/>
          </a:prstGeom>
        </p:spPr>
      </p:pic>
      <p:pic>
        <p:nvPicPr>
          <p:cNvPr id="8" name="Picture 7">
            <a:extLst>
              <a:ext uri="{FF2B5EF4-FFF2-40B4-BE49-F238E27FC236}">
                <a16:creationId xmlns:a16="http://schemas.microsoft.com/office/drawing/2014/main" id="{693DF29A-2110-41DF-B835-F489DBBC70F6}"/>
              </a:ext>
            </a:extLst>
          </p:cNvPr>
          <p:cNvPicPr>
            <a:picLocks noChangeAspect="1"/>
          </p:cNvPicPr>
          <p:nvPr/>
        </p:nvPicPr>
        <p:blipFill>
          <a:blip r:embed="rId3"/>
          <a:stretch>
            <a:fillRect/>
          </a:stretch>
        </p:blipFill>
        <p:spPr>
          <a:xfrm>
            <a:off x="640231" y="2869688"/>
            <a:ext cx="3550021" cy="1426353"/>
          </a:xfrm>
          <a:prstGeom prst="rect">
            <a:avLst/>
          </a:prstGeom>
        </p:spPr>
      </p:pic>
      <p:pic>
        <p:nvPicPr>
          <p:cNvPr id="10" name="Picture 9">
            <a:extLst>
              <a:ext uri="{FF2B5EF4-FFF2-40B4-BE49-F238E27FC236}">
                <a16:creationId xmlns:a16="http://schemas.microsoft.com/office/drawing/2014/main" id="{AACB1139-6C9A-408F-AC6A-D37EE6443A8F}"/>
              </a:ext>
            </a:extLst>
          </p:cNvPr>
          <p:cNvPicPr>
            <a:picLocks noChangeAspect="1"/>
          </p:cNvPicPr>
          <p:nvPr/>
        </p:nvPicPr>
        <p:blipFill>
          <a:blip r:embed="rId4"/>
          <a:stretch>
            <a:fillRect/>
          </a:stretch>
        </p:blipFill>
        <p:spPr>
          <a:xfrm>
            <a:off x="4951531" y="1097242"/>
            <a:ext cx="3552238" cy="1408941"/>
          </a:xfrm>
          <a:prstGeom prst="rect">
            <a:avLst/>
          </a:prstGeom>
        </p:spPr>
      </p:pic>
      <p:pic>
        <p:nvPicPr>
          <p:cNvPr id="12" name="Picture 11">
            <a:extLst>
              <a:ext uri="{FF2B5EF4-FFF2-40B4-BE49-F238E27FC236}">
                <a16:creationId xmlns:a16="http://schemas.microsoft.com/office/drawing/2014/main" id="{1E22C198-6348-4FC6-BAB1-B617CBD41957}"/>
              </a:ext>
            </a:extLst>
          </p:cNvPr>
          <p:cNvPicPr>
            <a:picLocks noChangeAspect="1"/>
          </p:cNvPicPr>
          <p:nvPr/>
        </p:nvPicPr>
        <p:blipFill>
          <a:blip r:embed="rId5"/>
          <a:stretch>
            <a:fillRect/>
          </a:stretch>
        </p:blipFill>
        <p:spPr>
          <a:xfrm>
            <a:off x="4951531" y="3014050"/>
            <a:ext cx="3575883" cy="1408941"/>
          </a:xfrm>
          <a:prstGeom prst="rect">
            <a:avLst/>
          </a:prstGeom>
        </p:spPr>
      </p:pic>
    </p:spTree>
    <p:extLst>
      <p:ext uri="{BB962C8B-B14F-4D97-AF65-F5344CB8AC3E}">
        <p14:creationId xmlns:p14="http://schemas.microsoft.com/office/powerpoint/2010/main" val="3124873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E34C-A19B-43ED-9CDA-68AE680F2CDC}"/>
              </a:ext>
            </a:extLst>
          </p:cNvPr>
          <p:cNvSpPr>
            <a:spLocks noGrp="1"/>
          </p:cNvSpPr>
          <p:nvPr>
            <p:ph type="title"/>
          </p:nvPr>
        </p:nvSpPr>
        <p:spPr>
          <a:xfrm>
            <a:off x="492881" y="43218"/>
            <a:ext cx="6761100" cy="857400"/>
          </a:xfrm>
        </p:spPr>
        <p:txBody>
          <a:bodyPr/>
          <a:lstStyle/>
          <a:p>
            <a:r>
              <a:rPr lang="en-MY" dirty="0"/>
              <a:t>Demo Video</a:t>
            </a:r>
          </a:p>
        </p:txBody>
      </p:sp>
      <p:sp>
        <p:nvSpPr>
          <p:cNvPr id="4" name="Slide Number Placeholder 3">
            <a:extLst>
              <a:ext uri="{FF2B5EF4-FFF2-40B4-BE49-F238E27FC236}">
                <a16:creationId xmlns:a16="http://schemas.microsoft.com/office/drawing/2014/main" id="{3B04774B-7FCC-4800-8A30-2C21C17BC37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Screen Recording 4">
            <a:hlinkClick r:id="" action="ppaction://media"/>
            <a:extLst>
              <a:ext uri="{FF2B5EF4-FFF2-40B4-BE49-F238E27FC236}">
                <a16:creationId xmlns:a16="http://schemas.microsoft.com/office/drawing/2014/main" id="{503AF91E-83D4-4744-B38B-8E90A5BCD2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2881" y="900618"/>
            <a:ext cx="6212719" cy="3819584"/>
          </a:xfrm>
          <a:prstGeom prst="rect">
            <a:avLst/>
          </a:prstGeom>
        </p:spPr>
      </p:pic>
    </p:spTree>
    <p:extLst>
      <p:ext uri="{BB962C8B-B14F-4D97-AF65-F5344CB8AC3E}">
        <p14:creationId xmlns:p14="http://schemas.microsoft.com/office/powerpoint/2010/main" val="425085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DDCECB-B90C-4245-AF5A-4B6BDD156A68}"/>
              </a:ext>
            </a:extLst>
          </p:cNvPr>
          <p:cNvSpPr>
            <a:spLocks noGrp="1"/>
          </p:cNvSpPr>
          <p:nvPr>
            <p:ph type="sldNum" idx="12"/>
          </p:nvPr>
        </p:nvSpPr>
        <p:spPr/>
        <p:txBody>
          <a:bodyPr/>
          <a:lstStyle/>
          <a:p>
            <a:fld id="{00000000-1234-1234-1234-123412341234}" type="slidenum">
              <a:rPr lang="en" smtClean="0"/>
              <a:pPr/>
              <a:t>19</a:t>
            </a:fld>
            <a:endParaRPr lang="en"/>
          </a:p>
        </p:txBody>
      </p:sp>
      <p:sp>
        <p:nvSpPr>
          <p:cNvPr id="6" name="AutoShape 4">
            <a:extLst>
              <a:ext uri="{FF2B5EF4-FFF2-40B4-BE49-F238E27FC236}">
                <a16:creationId xmlns:a16="http://schemas.microsoft.com/office/drawing/2014/main" id="{DC2601E5-FC49-4845-9CC0-910ADC6CD1A9}"/>
              </a:ext>
            </a:extLst>
          </p:cNvPr>
          <p:cNvSpPr>
            <a:spLocks noChangeAspect="1" noChangeArrowheads="1"/>
          </p:cNvSpPr>
          <p:nvPr/>
        </p:nvSpPr>
        <p:spPr bwMode="auto">
          <a:xfrm>
            <a:off x="4419600" y="2419350"/>
            <a:ext cx="2489200" cy="2489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8" name="Picture 7">
            <a:extLst>
              <a:ext uri="{FF2B5EF4-FFF2-40B4-BE49-F238E27FC236}">
                <a16:creationId xmlns:a16="http://schemas.microsoft.com/office/drawing/2014/main" id="{79CAA8C4-834E-4F2D-BA60-FC622CD3E855}"/>
              </a:ext>
            </a:extLst>
          </p:cNvPr>
          <p:cNvPicPr>
            <a:picLocks noChangeAspect="1"/>
          </p:cNvPicPr>
          <p:nvPr/>
        </p:nvPicPr>
        <p:blipFill>
          <a:blip r:embed="rId2"/>
          <a:stretch>
            <a:fillRect/>
          </a:stretch>
        </p:blipFill>
        <p:spPr>
          <a:xfrm>
            <a:off x="5783792" y="3039518"/>
            <a:ext cx="3112291" cy="1877484"/>
          </a:xfrm>
          <a:prstGeom prst="rect">
            <a:avLst/>
          </a:prstGeom>
        </p:spPr>
      </p:pic>
      <p:pic>
        <p:nvPicPr>
          <p:cNvPr id="10" name="Picture 9">
            <a:extLst>
              <a:ext uri="{FF2B5EF4-FFF2-40B4-BE49-F238E27FC236}">
                <a16:creationId xmlns:a16="http://schemas.microsoft.com/office/drawing/2014/main" id="{DDA46D53-37E9-48F2-BA51-C3E18E2669B6}"/>
              </a:ext>
            </a:extLst>
          </p:cNvPr>
          <p:cNvPicPr>
            <a:picLocks noChangeAspect="1"/>
          </p:cNvPicPr>
          <p:nvPr/>
        </p:nvPicPr>
        <p:blipFill>
          <a:blip r:embed="rId3"/>
          <a:stretch>
            <a:fillRect/>
          </a:stretch>
        </p:blipFill>
        <p:spPr>
          <a:xfrm>
            <a:off x="724666" y="3047970"/>
            <a:ext cx="3415302" cy="1869032"/>
          </a:xfrm>
          <a:prstGeom prst="rect">
            <a:avLst/>
          </a:prstGeom>
        </p:spPr>
      </p:pic>
      <p:pic>
        <p:nvPicPr>
          <p:cNvPr id="12" name="Picture 11">
            <a:extLst>
              <a:ext uri="{FF2B5EF4-FFF2-40B4-BE49-F238E27FC236}">
                <a16:creationId xmlns:a16="http://schemas.microsoft.com/office/drawing/2014/main" id="{87492D04-0A69-4D5B-A3B4-A6E5AC29AA7A}"/>
              </a:ext>
            </a:extLst>
          </p:cNvPr>
          <p:cNvPicPr>
            <a:picLocks noChangeAspect="1"/>
          </p:cNvPicPr>
          <p:nvPr/>
        </p:nvPicPr>
        <p:blipFill>
          <a:blip r:embed="rId4"/>
          <a:stretch>
            <a:fillRect/>
          </a:stretch>
        </p:blipFill>
        <p:spPr>
          <a:xfrm>
            <a:off x="5783792" y="226498"/>
            <a:ext cx="2186062" cy="2716503"/>
          </a:xfrm>
          <a:prstGeom prst="rect">
            <a:avLst/>
          </a:prstGeom>
        </p:spPr>
      </p:pic>
      <p:pic>
        <p:nvPicPr>
          <p:cNvPr id="14" name="Picture 13">
            <a:extLst>
              <a:ext uri="{FF2B5EF4-FFF2-40B4-BE49-F238E27FC236}">
                <a16:creationId xmlns:a16="http://schemas.microsoft.com/office/drawing/2014/main" id="{B091D621-14A4-4C89-9447-5D78F4C069CD}"/>
              </a:ext>
            </a:extLst>
          </p:cNvPr>
          <p:cNvPicPr>
            <a:picLocks noChangeAspect="1"/>
          </p:cNvPicPr>
          <p:nvPr/>
        </p:nvPicPr>
        <p:blipFill>
          <a:blip r:embed="rId5"/>
          <a:stretch>
            <a:fillRect/>
          </a:stretch>
        </p:blipFill>
        <p:spPr>
          <a:xfrm>
            <a:off x="724666" y="133350"/>
            <a:ext cx="2282841" cy="2809651"/>
          </a:xfrm>
          <a:prstGeom prst="rect">
            <a:avLst/>
          </a:prstGeom>
        </p:spPr>
      </p:pic>
    </p:spTree>
    <p:extLst>
      <p:ext uri="{BB962C8B-B14F-4D97-AF65-F5344CB8AC3E}">
        <p14:creationId xmlns:p14="http://schemas.microsoft.com/office/powerpoint/2010/main" val="81518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550135" y="203346"/>
            <a:ext cx="2529396" cy="857400"/>
          </a:xfrm>
          <a:prstGeom prst="rect">
            <a:avLst/>
          </a:prstGeom>
        </p:spPr>
        <p:txBody>
          <a:bodyPr spcFirstLastPara="1" wrap="square" lIns="91425" tIns="91425" rIns="91425" bIns="91425" anchor="b" anchorCtr="0">
            <a:noAutofit/>
          </a:bodyPr>
          <a:lstStyle/>
          <a:p>
            <a:r>
              <a:rPr lang="en" dirty="0"/>
              <a:t>Content</a:t>
            </a:r>
            <a:endParaRPr dirty="0"/>
          </a:p>
        </p:txBody>
      </p:sp>
      <p:sp>
        <p:nvSpPr>
          <p:cNvPr id="13" name="Rounded Rectangle 25">
            <a:extLst>
              <a:ext uri="{FF2B5EF4-FFF2-40B4-BE49-F238E27FC236}">
                <a16:creationId xmlns:a16="http://schemas.microsoft.com/office/drawing/2014/main" id="{B693DDF8-33B5-402C-9A23-539DFC292086}"/>
              </a:ext>
            </a:extLst>
          </p:cNvPr>
          <p:cNvSpPr/>
          <p:nvPr/>
        </p:nvSpPr>
        <p:spPr>
          <a:xfrm>
            <a:off x="640231" y="1364751"/>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Rounded Rectangle 25">
            <a:extLst>
              <a:ext uri="{FF2B5EF4-FFF2-40B4-BE49-F238E27FC236}">
                <a16:creationId xmlns:a16="http://schemas.microsoft.com/office/drawing/2014/main" id="{D016AC79-ADD3-4202-9910-A137963C88C1}"/>
              </a:ext>
            </a:extLst>
          </p:cNvPr>
          <p:cNvSpPr/>
          <p:nvPr/>
        </p:nvSpPr>
        <p:spPr>
          <a:xfrm>
            <a:off x="640231" y="2141586"/>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8" name="Picture 7">
            <a:extLst>
              <a:ext uri="{FF2B5EF4-FFF2-40B4-BE49-F238E27FC236}">
                <a16:creationId xmlns:a16="http://schemas.microsoft.com/office/drawing/2014/main" id="{0A41C7C9-2DD0-443A-AD5A-A088801946BB}"/>
              </a:ext>
            </a:extLst>
          </p:cNvPr>
          <p:cNvPicPr>
            <a:picLocks noChangeAspect="1"/>
          </p:cNvPicPr>
          <p:nvPr/>
        </p:nvPicPr>
        <p:blipFill>
          <a:blip r:embed="rId3"/>
          <a:stretch>
            <a:fillRect/>
          </a:stretch>
        </p:blipFill>
        <p:spPr>
          <a:xfrm>
            <a:off x="641944" y="2918421"/>
            <a:ext cx="585267" cy="432854"/>
          </a:xfrm>
          <a:prstGeom prst="rect">
            <a:avLst/>
          </a:prstGeom>
        </p:spPr>
      </p:pic>
      <p:pic>
        <p:nvPicPr>
          <p:cNvPr id="9" name="Picture 8">
            <a:extLst>
              <a:ext uri="{FF2B5EF4-FFF2-40B4-BE49-F238E27FC236}">
                <a16:creationId xmlns:a16="http://schemas.microsoft.com/office/drawing/2014/main" id="{48CFCCFD-AC9B-4183-AF67-22D84417726A}"/>
              </a:ext>
            </a:extLst>
          </p:cNvPr>
          <p:cNvPicPr>
            <a:picLocks noChangeAspect="1"/>
          </p:cNvPicPr>
          <p:nvPr/>
        </p:nvPicPr>
        <p:blipFill>
          <a:blip r:embed="rId3"/>
          <a:stretch>
            <a:fillRect/>
          </a:stretch>
        </p:blipFill>
        <p:spPr>
          <a:xfrm>
            <a:off x="641944" y="3697946"/>
            <a:ext cx="585267" cy="432854"/>
          </a:xfrm>
          <a:prstGeom prst="rect">
            <a:avLst/>
          </a:prstGeom>
        </p:spPr>
      </p:pic>
      <p:pic>
        <p:nvPicPr>
          <p:cNvPr id="10" name="Picture 9">
            <a:extLst>
              <a:ext uri="{FF2B5EF4-FFF2-40B4-BE49-F238E27FC236}">
                <a16:creationId xmlns:a16="http://schemas.microsoft.com/office/drawing/2014/main" id="{78997D86-2E92-44DC-97A6-45219BC03824}"/>
              </a:ext>
            </a:extLst>
          </p:cNvPr>
          <p:cNvPicPr>
            <a:picLocks noChangeAspect="1"/>
          </p:cNvPicPr>
          <p:nvPr/>
        </p:nvPicPr>
        <p:blipFill>
          <a:blip r:embed="rId3"/>
          <a:stretch>
            <a:fillRect/>
          </a:stretch>
        </p:blipFill>
        <p:spPr>
          <a:xfrm>
            <a:off x="4341470" y="2125681"/>
            <a:ext cx="585267" cy="432854"/>
          </a:xfrm>
          <a:prstGeom prst="rect">
            <a:avLst/>
          </a:prstGeom>
        </p:spPr>
      </p:pic>
      <p:pic>
        <p:nvPicPr>
          <p:cNvPr id="11" name="Picture 10">
            <a:extLst>
              <a:ext uri="{FF2B5EF4-FFF2-40B4-BE49-F238E27FC236}">
                <a16:creationId xmlns:a16="http://schemas.microsoft.com/office/drawing/2014/main" id="{43F6B578-49F1-44B0-A7F9-5A3A1EABA6BF}"/>
              </a:ext>
            </a:extLst>
          </p:cNvPr>
          <p:cNvPicPr>
            <a:picLocks noChangeAspect="1"/>
          </p:cNvPicPr>
          <p:nvPr/>
        </p:nvPicPr>
        <p:blipFill>
          <a:blip r:embed="rId3"/>
          <a:stretch>
            <a:fillRect/>
          </a:stretch>
        </p:blipFill>
        <p:spPr>
          <a:xfrm>
            <a:off x="4341469" y="2911141"/>
            <a:ext cx="585267" cy="432854"/>
          </a:xfrm>
          <a:prstGeom prst="rect">
            <a:avLst/>
          </a:prstGeom>
        </p:spPr>
      </p:pic>
      <p:pic>
        <p:nvPicPr>
          <p:cNvPr id="12" name="Picture 11">
            <a:extLst>
              <a:ext uri="{FF2B5EF4-FFF2-40B4-BE49-F238E27FC236}">
                <a16:creationId xmlns:a16="http://schemas.microsoft.com/office/drawing/2014/main" id="{1B73849D-1FB9-4FF8-BF26-85E603038F52}"/>
              </a:ext>
            </a:extLst>
          </p:cNvPr>
          <p:cNvPicPr>
            <a:picLocks noChangeAspect="1"/>
          </p:cNvPicPr>
          <p:nvPr/>
        </p:nvPicPr>
        <p:blipFill>
          <a:blip r:embed="rId4"/>
          <a:stretch>
            <a:fillRect/>
          </a:stretch>
        </p:blipFill>
        <p:spPr>
          <a:xfrm>
            <a:off x="4341469" y="3696601"/>
            <a:ext cx="585267" cy="432854"/>
          </a:xfrm>
          <a:prstGeom prst="rect">
            <a:avLst/>
          </a:prstGeom>
        </p:spPr>
      </p:pic>
      <p:pic>
        <p:nvPicPr>
          <p:cNvPr id="15" name="Picture 14">
            <a:extLst>
              <a:ext uri="{FF2B5EF4-FFF2-40B4-BE49-F238E27FC236}">
                <a16:creationId xmlns:a16="http://schemas.microsoft.com/office/drawing/2014/main" id="{17E20875-8CBE-4159-BC0A-EEDA80B1AE17}"/>
              </a:ext>
            </a:extLst>
          </p:cNvPr>
          <p:cNvPicPr>
            <a:picLocks noChangeAspect="1"/>
          </p:cNvPicPr>
          <p:nvPr/>
        </p:nvPicPr>
        <p:blipFill>
          <a:blip r:embed="rId4"/>
          <a:stretch>
            <a:fillRect/>
          </a:stretch>
        </p:blipFill>
        <p:spPr>
          <a:xfrm>
            <a:off x="4341469" y="4482061"/>
            <a:ext cx="585267" cy="432854"/>
          </a:xfrm>
          <a:prstGeom prst="rect">
            <a:avLst/>
          </a:prstGeom>
        </p:spPr>
      </p:pic>
      <p:sp>
        <p:nvSpPr>
          <p:cNvPr id="21" name="TextBox 20">
            <a:extLst>
              <a:ext uri="{FF2B5EF4-FFF2-40B4-BE49-F238E27FC236}">
                <a16:creationId xmlns:a16="http://schemas.microsoft.com/office/drawing/2014/main" id="{369F0594-38C2-45FC-9929-23D7FFC0239E}"/>
              </a:ext>
            </a:extLst>
          </p:cNvPr>
          <p:cNvSpPr txBox="1"/>
          <p:nvPr/>
        </p:nvSpPr>
        <p:spPr>
          <a:xfrm>
            <a:off x="1358380" y="1331928"/>
            <a:ext cx="2286000" cy="369332"/>
          </a:xfrm>
          <a:prstGeom prst="rect">
            <a:avLst/>
          </a:prstGeom>
          <a:noFill/>
        </p:spPr>
        <p:txBody>
          <a:bodyPr wrap="square" rtlCol="0">
            <a:spAutoFit/>
          </a:bodyPr>
          <a:lstStyle/>
          <a:p>
            <a:r>
              <a:rPr lang="en-MY" sz="1800" dirty="0">
                <a:latin typeface="Tahoma" panose="020B0604030504040204" pitchFamily="34" charset="0"/>
                <a:ea typeface="Tahoma" panose="020B0604030504040204" pitchFamily="34" charset="0"/>
                <a:cs typeface="Tahoma" panose="020B0604030504040204" pitchFamily="34" charset="0"/>
              </a:rPr>
              <a:t>Introduction</a:t>
            </a:r>
          </a:p>
        </p:txBody>
      </p:sp>
      <p:sp>
        <p:nvSpPr>
          <p:cNvPr id="22" name="TextBox 21">
            <a:extLst>
              <a:ext uri="{FF2B5EF4-FFF2-40B4-BE49-F238E27FC236}">
                <a16:creationId xmlns:a16="http://schemas.microsoft.com/office/drawing/2014/main" id="{D00E8FEB-2756-4D7C-9EC6-D8BB7AD1069D}"/>
              </a:ext>
            </a:extLst>
          </p:cNvPr>
          <p:cNvSpPr txBox="1"/>
          <p:nvPr/>
        </p:nvSpPr>
        <p:spPr>
          <a:xfrm>
            <a:off x="1358380" y="2147541"/>
            <a:ext cx="2497183" cy="369332"/>
          </a:xfrm>
          <a:prstGeom prst="rect">
            <a:avLst/>
          </a:prstGeom>
          <a:noFill/>
        </p:spPr>
        <p:txBody>
          <a:bodyPr wrap="square" rtlCol="0">
            <a:spAutoFit/>
          </a:bodyPr>
          <a:lstStyle/>
          <a:p>
            <a:r>
              <a:rPr lang="en-MY" sz="1800" dirty="0">
                <a:latin typeface="Tahoma" panose="020B0604030504040204" pitchFamily="34" charset="0"/>
                <a:ea typeface="Tahoma" panose="020B0604030504040204" pitchFamily="34" charset="0"/>
                <a:cs typeface="Tahoma" panose="020B0604030504040204" pitchFamily="34" charset="0"/>
              </a:rPr>
              <a:t>Problem Statement</a:t>
            </a:r>
          </a:p>
        </p:txBody>
      </p:sp>
      <p:sp>
        <p:nvSpPr>
          <p:cNvPr id="23" name="TextBox 22">
            <a:extLst>
              <a:ext uri="{FF2B5EF4-FFF2-40B4-BE49-F238E27FC236}">
                <a16:creationId xmlns:a16="http://schemas.microsoft.com/office/drawing/2014/main" id="{643F6271-C27E-41FF-8599-8E41D27895A1}"/>
              </a:ext>
            </a:extLst>
          </p:cNvPr>
          <p:cNvSpPr txBox="1"/>
          <p:nvPr/>
        </p:nvSpPr>
        <p:spPr>
          <a:xfrm>
            <a:off x="1358380" y="2934793"/>
            <a:ext cx="2286000" cy="369332"/>
          </a:xfrm>
          <a:prstGeom prst="rect">
            <a:avLst/>
          </a:prstGeom>
          <a:noFill/>
        </p:spPr>
        <p:txBody>
          <a:bodyPr wrap="square" rtlCol="0">
            <a:spAutoFit/>
          </a:bodyPr>
          <a:lstStyle/>
          <a:p>
            <a:r>
              <a:rPr lang="en-MY" sz="1800" dirty="0">
                <a:latin typeface="Tahoma" panose="020B0604030504040204" pitchFamily="34" charset="0"/>
                <a:ea typeface="Tahoma" panose="020B0604030504040204" pitchFamily="34" charset="0"/>
                <a:cs typeface="Tahoma" panose="020B0604030504040204" pitchFamily="34" charset="0"/>
              </a:rPr>
              <a:t>Objective</a:t>
            </a:r>
            <a:endParaRPr lang="en-MY" sz="1200" dirty="0">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2980C93F-E431-4126-AF84-BC06D64F268C}"/>
              </a:ext>
            </a:extLst>
          </p:cNvPr>
          <p:cNvSpPr txBox="1"/>
          <p:nvPr/>
        </p:nvSpPr>
        <p:spPr>
          <a:xfrm>
            <a:off x="1358380" y="3746048"/>
            <a:ext cx="2286000" cy="369332"/>
          </a:xfrm>
          <a:prstGeom prst="rect">
            <a:avLst/>
          </a:prstGeom>
          <a:noFill/>
        </p:spPr>
        <p:txBody>
          <a:bodyPr wrap="square" rtlCol="0">
            <a:spAutoFit/>
          </a:bodyPr>
          <a:lstStyle/>
          <a:p>
            <a:r>
              <a:rPr lang="en-MY" sz="1800" dirty="0">
                <a:latin typeface="Tahoma" panose="020B0604030504040204" pitchFamily="34" charset="0"/>
                <a:ea typeface="Tahoma" panose="020B0604030504040204" pitchFamily="34" charset="0"/>
                <a:cs typeface="Tahoma" panose="020B0604030504040204" pitchFamily="34" charset="0"/>
              </a:rPr>
              <a:t>Methodology</a:t>
            </a:r>
            <a:endParaRPr lang="en-MY" sz="1200" dirty="0">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4202BDE5-9F6B-4974-B0F2-F8EBD0E2252C}"/>
              </a:ext>
            </a:extLst>
          </p:cNvPr>
          <p:cNvSpPr txBox="1"/>
          <p:nvPr/>
        </p:nvSpPr>
        <p:spPr>
          <a:xfrm>
            <a:off x="5056276" y="2157442"/>
            <a:ext cx="2286000" cy="369332"/>
          </a:xfrm>
          <a:prstGeom prst="rect">
            <a:avLst/>
          </a:prstGeom>
          <a:noFill/>
        </p:spPr>
        <p:txBody>
          <a:bodyPr wrap="square" rtlCol="0">
            <a:spAutoFit/>
          </a:bodyPr>
          <a:lstStyle/>
          <a:p>
            <a:r>
              <a:rPr lang="en-MY" sz="1800" dirty="0">
                <a:latin typeface="Tahoma" panose="020B0604030504040204" pitchFamily="34" charset="0"/>
                <a:ea typeface="Tahoma" panose="020B0604030504040204" pitchFamily="34" charset="0"/>
                <a:cs typeface="Tahoma" panose="020B0604030504040204" pitchFamily="34" charset="0"/>
              </a:rPr>
              <a:t>Design </a:t>
            </a:r>
          </a:p>
        </p:txBody>
      </p:sp>
      <p:sp>
        <p:nvSpPr>
          <p:cNvPr id="26" name="TextBox 25">
            <a:extLst>
              <a:ext uri="{FF2B5EF4-FFF2-40B4-BE49-F238E27FC236}">
                <a16:creationId xmlns:a16="http://schemas.microsoft.com/office/drawing/2014/main" id="{0D4695FD-1077-4743-B522-E9B767D7CCB9}"/>
              </a:ext>
            </a:extLst>
          </p:cNvPr>
          <p:cNvSpPr txBox="1"/>
          <p:nvPr/>
        </p:nvSpPr>
        <p:spPr>
          <a:xfrm>
            <a:off x="5056276" y="2962318"/>
            <a:ext cx="3261360" cy="369332"/>
          </a:xfrm>
          <a:prstGeom prst="rect">
            <a:avLst/>
          </a:prstGeom>
          <a:noFill/>
        </p:spPr>
        <p:txBody>
          <a:bodyPr wrap="square" rtlCol="0">
            <a:spAutoFit/>
          </a:bodyPr>
          <a:lstStyle/>
          <a:p>
            <a:r>
              <a:rPr lang="en-MY" sz="1800" dirty="0">
                <a:latin typeface="Tahoma" panose="020B0604030504040204" pitchFamily="34" charset="0"/>
                <a:ea typeface="Tahoma" panose="020B0604030504040204" pitchFamily="34" charset="0"/>
                <a:cs typeface="Tahoma" panose="020B0604030504040204" pitchFamily="34" charset="0"/>
              </a:rPr>
              <a:t>Preliminary Implementation</a:t>
            </a:r>
          </a:p>
        </p:txBody>
      </p:sp>
      <p:sp>
        <p:nvSpPr>
          <p:cNvPr id="27" name="TextBox 26">
            <a:extLst>
              <a:ext uri="{FF2B5EF4-FFF2-40B4-BE49-F238E27FC236}">
                <a16:creationId xmlns:a16="http://schemas.microsoft.com/office/drawing/2014/main" id="{70E7096C-941E-4CA1-8229-354B277D5903}"/>
              </a:ext>
            </a:extLst>
          </p:cNvPr>
          <p:cNvSpPr txBox="1"/>
          <p:nvPr/>
        </p:nvSpPr>
        <p:spPr>
          <a:xfrm>
            <a:off x="5056276" y="3713106"/>
            <a:ext cx="2639924" cy="369332"/>
          </a:xfrm>
          <a:prstGeom prst="rect">
            <a:avLst/>
          </a:prstGeom>
          <a:noFill/>
        </p:spPr>
        <p:txBody>
          <a:bodyPr wrap="square" rtlCol="0">
            <a:spAutoFit/>
          </a:bodyPr>
          <a:lstStyle/>
          <a:p>
            <a:r>
              <a:rPr lang="en-MY" sz="1800" dirty="0">
                <a:latin typeface="Tahoma" panose="020B0604030504040204" pitchFamily="34" charset="0"/>
                <a:ea typeface="Tahoma" panose="020B0604030504040204" pitchFamily="34" charset="0"/>
                <a:cs typeface="Tahoma" panose="020B0604030504040204" pitchFamily="34" charset="0"/>
              </a:rPr>
              <a:t>Research Experiments </a:t>
            </a:r>
          </a:p>
        </p:txBody>
      </p:sp>
      <p:sp>
        <p:nvSpPr>
          <p:cNvPr id="28" name="TextBox 27">
            <a:extLst>
              <a:ext uri="{FF2B5EF4-FFF2-40B4-BE49-F238E27FC236}">
                <a16:creationId xmlns:a16="http://schemas.microsoft.com/office/drawing/2014/main" id="{1C7B8052-A09C-474D-8F69-2916AC3004C8}"/>
              </a:ext>
            </a:extLst>
          </p:cNvPr>
          <p:cNvSpPr txBox="1"/>
          <p:nvPr/>
        </p:nvSpPr>
        <p:spPr>
          <a:xfrm>
            <a:off x="5056276" y="4513822"/>
            <a:ext cx="1687286" cy="369332"/>
          </a:xfrm>
          <a:prstGeom prst="rect">
            <a:avLst/>
          </a:prstGeom>
          <a:noFill/>
        </p:spPr>
        <p:txBody>
          <a:bodyPr wrap="square" rtlCol="0">
            <a:spAutoFit/>
          </a:bodyPr>
          <a:lstStyle/>
          <a:p>
            <a:r>
              <a:rPr lang="en-MY" sz="1800" dirty="0">
                <a:latin typeface="Tahoma" panose="020B0604030504040204" pitchFamily="34" charset="0"/>
                <a:ea typeface="Tahoma" panose="020B0604030504040204" pitchFamily="34" charset="0"/>
                <a:cs typeface="Tahoma" panose="020B0604030504040204" pitchFamily="34" charset="0"/>
              </a:rPr>
              <a:t>Conclusion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BDF58-3546-44E8-BF10-EF35A89F22CE}"/>
              </a:ext>
            </a:extLst>
          </p:cNvPr>
          <p:cNvSpPr>
            <a:spLocks noGrp="1"/>
          </p:cNvSpPr>
          <p:nvPr>
            <p:ph type="ctrTitle"/>
          </p:nvPr>
        </p:nvSpPr>
        <p:spPr>
          <a:xfrm>
            <a:off x="668867" y="298491"/>
            <a:ext cx="5396700" cy="895308"/>
          </a:xfrm>
        </p:spPr>
        <p:txBody>
          <a:bodyPr/>
          <a:lstStyle/>
          <a:p>
            <a:r>
              <a:rPr lang="en-MY" dirty="0"/>
              <a:t>Discussion</a:t>
            </a:r>
          </a:p>
        </p:txBody>
      </p:sp>
      <p:sp>
        <p:nvSpPr>
          <p:cNvPr id="3" name="TextBox 2">
            <a:extLst>
              <a:ext uri="{FF2B5EF4-FFF2-40B4-BE49-F238E27FC236}">
                <a16:creationId xmlns:a16="http://schemas.microsoft.com/office/drawing/2014/main" id="{D20EF312-5D47-471C-9DBA-0FBA607C2E27}"/>
              </a:ext>
            </a:extLst>
          </p:cNvPr>
          <p:cNvSpPr txBox="1"/>
          <p:nvPr/>
        </p:nvSpPr>
        <p:spPr>
          <a:xfrm>
            <a:off x="668867" y="1448365"/>
            <a:ext cx="6680200" cy="2246769"/>
          </a:xfrm>
          <a:prstGeom prst="rect">
            <a:avLst/>
          </a:prstGeom>
          <a:noFill/>
        </p:spPr>
        <p:txBody>
          <a:bodyPr wrap="square" rtlCol="0">
            <a:spAutoFit/>
          </a:bodyPr>
          <a:lstStyle/>
          <a:p>
            <a:r>
              <a:rPr lang="en-MY" dirty="0">
                <a:solidFill>
                  <a:schemeClr val="bg1"/>
                </a:solidFill>
              </a:rPr>
              <a:t>For this project simulation, 10cm is being used in the arguments to detect the vehicle. This is to ensure that the precision of data. Meaning that the possibility of a passer-by trigger the  sensor will be reduced.</a:t>
            </a:r>
          </a:p>
          <a:p>
            <a:endParaRPr lang="en-MY" dirty="0">
              <a:solidFill>
                <a:schemeClr val="bg1"/>
              </a:solidFill>
            </a:endParaRPr>
          </a:p>
          <a:p>
            <a:r>
              <a:rPr lang="en-MY" dirty="0">
                <a:solidFill>
                  <a:schemeClr val="bg1"/>
                </a:solidFill>
              </a:rPr>
              <a:t>Secondly, by using multiple ultrasonic sensor for a single parking lot, the accuracy of detection can be increase.</a:t>
            </a:r>
          </a:p>
          <a:p>
            <a:endParaRPr lang="en-MY" dirty="0">
              <a:solidFill>
                <a:schemeClr val="bg1"/>
              </a:solidFill>
            </a:endParaRPr>
          </a:p>
          <a:p>
            <a:r>
              <a:rPr lang="en-MY" dirty="0">
                <a:solidFill>
                  <a:schemeClr val="bg1"/>
                </a:solidFill>
              </a:rPr>
              <a:t>Thirdly using multiple ultrasonic sensors may cause it to interfere with each other. Thus, the timing for each sensor to emit the ultrasonic waves can be control to reduce the room for errors.</a:t>
            </a:r>
          </a:p>
        </p:txBody>
      </p:sp>
    </p:spTree>
    <p:extLst>
      <p:ext uri="{BB962C8B-B14F-4D97-AF65-F5344CB8AC3E}">
        <p14:creationId xmlns:p14="http://schemas.microsoft.com/office/powerpoint/2010/main" val="3075717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88EA-B14B-48FF-8BCC-72D70431AAA9}"/>
              </a:ext>
            </a:extLst>
          </p:cNvPr>
          <p:cNvSpPr>
            <a:spLocks noGrp="1"/>
          </p:cNvSpPr>
          <p:nvPr>
            <p:ph type="ctrTitle"/>
          </p:nvPr>
        </p:nvSpPr>
        <p:spPr>
          <a:xfrm>
            <a:off x="1540932" y="1983358"/>
            <a:ext cx="6062135" cy="1835110"/>
          </a:xfrm>
        </p:spPr>
        <p:txBody>
          <a:bodyPr/>
          <a:lstStyle/>
          <a:p>
            <a:r>
              <a:rPr lang="en-MY" sz="8800" b="1" dirty="0">
                <a:solidFill>
                  <a:schemeClr val="bg1"/>
                </a:solidFill>
                <a:latin typeface="Modern Love Grunge" panose="04070805081005020601" pitchFamily="82" charset="0"/>
              </a:rPr>
              <a:t>Thank You </a:t>
            </a:r>
          </a:p>
        </p:txBody>
      </p:sp>
    </p:spTree>
    <p:extLst>
      <p:ext uri="{BB962C8B-B14F-4D97-AF65-F5344CB8AC3E}">
        <p14:creationId xmlns:p14="http://schemas.microsoft.com/office/powerpoint/2010/main" val="2208980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9F6D-1CDB-4350-B770-8FFE6F25DCF8}"/>
              </a:ext>
            </a:extLst>
          </p:cNvPr>
          <p:cNvSpPr>
            <a:spLocks noGrp="1"/>
          </p:cNvSpPr>
          <p:nvPr>
            <p:ph type="title"/>
          </p:nvPr>
        </p:nvSpPr>
        <p:spPr>
          <a:xfrm>
            <a:off x="680548" y="227492"/>
            <a:ext cx="6761100" cy="857400"/>
          </a:xfrm>
        </p:spPr>
        <p:txBody>
          <a:bodyPr/>
          <a:lstStyle/>
          <a:p>
            <a:r>
              <a:rPr lang="en-MY" dirty="0"/>
              <a:t>Introduction</a:t>
            </a:r>
          </a:p>
        </p:txBody>
      </p:sp>
      <p:sp>
        <p:nvSpPr>
          <p:cNvPr id="5" name="Rectangle 4">
            <a:extLst>
              <a:ext uri="{FF2B5EF4-FFF2-40B4-BE49-F238E27FC236}">
                <a16:creationId xmlns:a16="http://schemas.microsoft.com/office/drawing/2014/main" id="{0A37895E-6E44-4AB4-9882-DCCDA7765D72}"/>
              </a:ext>
            </a:extLst>
          </p:cNvPr>
          <p:cNvSpPr/>
          <p:nvPr/>
        </p:nvSpPr>
        <p:spPr>
          <a:xfrm>
            <a:off x="299822" y="1537912"/>
            <a:ext cx="2470844" cy="33378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7">
            <a:extLst>
              <a:ext uri="{FF2B5EF4-FFF2-40B4-BE49-F238E27FC236}">
                <a16:creationId xmlns:a16="http://schemas.microsoft.com/office/drawing/2014/main" id="{15FD051D-53C3-424A-BC6C-F6FDEFC151E7}"/>
              </a:ext>
            </a:extLst>
          </p:cNvPr>
          <p:cNvSpPr/>
          <p:nvPr/>
        </p:nvSpPr>
        <p:spPr>
          <a:xfrm>
            <a:off x="3053406" y="1537912"/>
            <a:ext cx="2470844" cy="333782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9587D74C-B169-4B71-9D3E-90461571AFAE}"/>
              </a:ext>
            </a:extLst>
          </p:cNvPr>
          <p:cNvSpPr/>
          <p:nvPr/>
        </p:nvSpPr>
        <p:spPr>
          <a:xfrm>
            <a:off x="5806991" y="1537912"/>
            <a:ext cx="2408891" cy="333782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MY" dirty="0"/>
          </a:p>
        </p:txBody>
      </p:sp>
      <p:sp>
        <p:nvSpPr>
          <p:cNvPr id="15" name="TextBox 14">
            <a:extLst>
              <a:ext uri="{FF2B5EF4-FFF2-40B4-BE49-F238E27FC236}">
                <a16:creationId xmlns:a16="http://schemas.microsoft.com/office/drawing/2014/main" id="{34EE63DE-6E3E-4ADE-82E6-A99B86B458C6}"/>
              </a:ext>
            </a:extLst>
          </p:cNvPr>
          <p:cNvSpPr txBox="1"/>
          <p:nvPr/>
        </p:nvSpPr>
        <p:spPr>
          <a:xfrm>
            <a:off x="299822" y="3206822"/>
            <a:ext cx="2408892" cy="830997"/>
          </a:xfrm>
          <a:prstGeom prst="rect">
            <a:avLst/>
          </a:prstGeom>
          <a:noFill/>
        </p:spPr>
        <p:txBody>
          <a:bodyPr wrap="square" rtlCol="0">
            <a:spAutoFit/>
          </a:bodyPr>
          <a:lstStyle/>
          <a:p>
            <a:pPr algn="ctr"/>
            <a:r>
              <a:rPr lang="en-MY" sz="1600" dirty="0">
                <a:solidFill>
                  <a:schemeClr val="bg1"/>
                </a:solidFill>
                <a:latin typeface="Tahoma" panose="020B0604030504040204" pitchFamily="34" charset="0"/>
                <a:ea typeface="Tahoma" panose="020B0604030504040204" pitchFamily="34" charset="0"/>
                <a:cs typeface="Tahoma" panose="020B0604030504040204" pitchFamily="34" charset="0"/>
              </a:rPr>
              <a:t>The average time spent to look for a parking space are 25 minutes. </a:t>
            </a:r>
            <a:endParaRPr lang="en-MY"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8B188345-5C44-416C-B607-AF66468FA029}"/>
              </a:ext>
            </a:extLst>
          </p:cNvPr>
          <p:cNvSpPr txBox="1"/>
          <p:nvPr/>
        </p:nvSpPr>
        <p:spPr>
          <a:xfrm>
            <a:off x="3115358" y="3206822"/>
            <a:ext cx="2408892" cy="1323439"/>
          </a:xfrm>
          <a:prstGeom prst="rect">
            <a:avLst/>
          </a:prstGeom>
          <a:noFill/>
        </p:spPr>
        <p:txBody>
          <a:bodyPr wrap="square" rtlCol="0">
            <a:spAutoFit/>
          </a:bodyPr>
          <a:lstStyle/>
          <a:p>
            <a:pPr algn="ctr"/>
            <a:r>
              <a:rPr lang="en-MY" sz="1600" dirty="0">
                <a:solidFill>
                  <a:schemeClr val="bg1"/>
                </a:solidFill>
                <a:latin typeface="Tahoma" panose="020B0604030504040204" pitchFamily="34" charset="0"/>
                <a:ea typeface="Tahoma" panose="020B0604030504040204" pitchFamily="34" charset="0"/>
                <a:cs typeface="Tahoma" panose="020B0604030504040204" pitchFamily="34" charset="0"/>
              </a:rPr>
              <a:t>The numbers of cars keep increasing every year, but number of parking spaces barely increase.</a:t>
            </a:r>
          </a:p>
        </p:txBody>
      </p:sp>
      <p:sp>
        <p:nvSpPr>
          <p:cNvPr id="17" name="TextBox 16">
            <a:extLst>
              <a:ext uri="{FF2B5EF4-FFF2-40B4-BE49-F238E27FC236}">
                <a16:creationId xmlns:a16="http://schemas.microsoft.com/office/drawing/2014/main" id="{1DFDFD86-1E53-453C-A04D-973DA15F781D}"/>
              </a:ext>
            </a:extLst>
          </p:cNvPr>
          <p:cNvSpPr txBox="1"/>
          <p:nvPr/>
        </p:nvSpPr>
        <p:spPr>
          <a:xfrm>
            <a:off x="5806989" y="3206822"/>
            <a:ext cx="2408892" cy="1323439"/>
          </a:xfrm>
          <a:prstGeom prst="rect">
            <a:avLst/>
          </a:prstGeom>
          <a:noFill/>
        </p:spPr>
        <p:txBody>
          <a:bodyPr wrap="square" rtlCol="0">
            <a:spAutoFit/>
          </a:bodyPr>
          <a:lstStyle/>
          <a:p>
            <a:pPr algn="ctr"/>
            <a:r>
              <a:rPr lang="en-MY" sz="1600" dirty="0">
                <a:solidFill>
                  <a:schemeClr val="bg1"/>
                </a:solidFill>
                <a:latin typeface="Tahoma" panose="020B0604030504040204" pitchFamily="34" charset="0"/>
                <a:ea typeface="Tahoma" panose="020B0604030504040204" pitchFamily="34" charset="0"/>
                <a:cs typeface="Tahoma" panose="020B0604030504040204" pitchFamily="34" charset="0"/>
              </a:rPr>
              <a:t>Ultrasonic sensors is used because the cost is relatively lower compared to the other method</a:t>
            </a:r>
          </a:p>
        </p:txBody>
      </p:sp>
      <p:grpSp>
        <p:nvGrpSpPr>
          <p:cNvPr id="18" name="Google Shape;4607;p40">
            <a:extLst>
              <a:ext uri="{FF2B5EF4-FFF2-40B4-BE49-F238E27FC236}">
                <a16:creationId xmlns:a16="http://schemas.microsoft.com/office/drawing/2014/main" id="{42DADC4B-F55F-4E6D-BE09-531B7B65F85A}"/>
              </a:ext>
            </a:extLst>
          </p:cNvPr>
          <p:cNvGrpSpPr/>
          <p:nvPr/>
        </p:nvGrpSpPr>
        <p:grpSpPr>
          <a:xfrm>
            <a:off x="6728957" y="2144520"/>
            <a:ext cx="582062" cy="854460"/>
            <a:chOff x="655600" y="3183978"/>
            <a:chExt cx="490627" cy="720234"/>
          </a:xfrm>
          <a:solidFill>
            <a:schemeClr val="bg1"/>
          </a:solidFill>
        </p:grpSpPr>
        <p:sp>
          <p:nvSpPr>
            <p:cNvPr id="19" name="Google Shape;4608;p40">
              <a:extLst>
                <a:ext uri="{FF2B5EF4-FFF2-40B4-BE49-F238E27FC236}">
                  <a16:creationId xmlns:a16="http://schemas.microsoft.com/office/drawing/2014/main" id="{41FF5242-EB82-4E0F-805D-E8B418C10FDD}"/>
                </a:ext>
              </a:extLst>
            </p:cNvPr>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grpFill/>
            <a:ln>
              <a:noFill/>
            </a:ln>
          </p:spPr>
          <p:txBody>
            <a:bodyPr spcFirstLastPara="1" wrap="square" lIns="68575" tIns="34275" rIns="68575" bIns="34275" anchor="t" anchorCtr="0">
              <a:noAutofit/>
            </a:bodyPr>
            <a:lstStyle/>
            <a:p>
              <a:pPr>
                <a:buClr>
                  <a:schemeClr val="dk1"/>
                </a:buClr>
                <a:buSzPts val="1400"/>
              </a:pPr>
              <a:endParaRPr>
                <a:solidFill>
                  <a:schemeClr val="dk1"/>
                </a:solidFill>
                <a:latin typeface="Calibri"/>
                <a:ea typeface="Calibri"/>
                <a:cs typeface="Calibri"/>
                <a:sym typeface="Calibri"/>
              </a:endParaRPr>
            </a:p>
          </p:txBody>
        </p:sp>
        <p:sp>
          <p:nvSpPr>
            <p:cNvPr id="20" name="Google Shape;4609;p40">
              <a:extLst>
                <a:ext uri="{FF2B5EF4-FFF2-40B4-BE49-F238E27FC236}">
                  <a16:creationId xmlns:a16="http://schemas.microsoft.com/office/drawing/2014/main" id="{F7D63E22-EC0E-4A74-8956-FF85C07F3616}"/>
                </a:ext>
              </a:extLst>
            </p:cNvPr>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grpFill/>
            <a:ln>
              <a:noFill/>
            </a:ln>
          </p:spPr>
          <p:txBody>
            <a:bodyPr spcFirstLastPara="1" wrap="square" lIns="68575" tIns="34275" rIns="68575" bIns="34275" anchor="t" anchorCtr="0">
              <a:noAutofit/>
            </a:bodyPr>
            <a:lstStyle/>
            <a:p>
              <a:pPr>
                <a:buClr>
                  <a:schemeClr val="dk1"/>
                </a:buClr>
                <a:buSzPts val="1400"/>
              </a:pPr>
              <a:endParaRPr>
                <a:solidFill>
                  <a:schemeClr val="dk1"/>
                </a:solidFill>
                <a:latin typeface="Calibri"/>
                <a:ea typeface="Calibri"/>
                <a:cs typeface="Calibri"/>
                <a:sym typeface="Calibri"/>
              </a:endParaRPr>
            </a:p>
          </p:txBody>
        </p:sp>
        <p:sp>
          <p:nvSpPr>
            <p:cNvPr id="21" name="Google Shape;4610;p40">
              <a:extLst>
                <a:ext uri="{FF2B5EF4-FFF2-40B4-BE49-F238E27FC236}">
                  <a16:creationId xmlns:a16="http://schemas.microsoft.com/office/drawing/2014/main" id="{BF6D4603-F982-4D5A-AF9A-04D4E92E09BE}"/>
                </a:ext>
              </a:extLst>
            </p:cNvPr>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grpFill/>
            <a:ln>
              <a:noFill/>
            </a:ln>
          </p:spPr>
          <p:txBody>
            <a:bodyPr spcFirstLastPara="1" wrap="square" lIns="68575" tIns="34275" rIns="68575" bIns="34275" anchor="t" anchorCtr="0">
              <a:noAutofit/>
            </a:bodyPr>
            <a:lstStyle/>
            <a:p>
              <a:pPr>
                <a:buClr>
                  <a:schemeClr val="dk1"/>
                </a:buClr>
                <a:buSzPts val="1400"/>
              </a:pPr>
              <a:endParaRPr dirty="0">
                <a:solidFill>
                  <a:schemeClr val="dk1"/>
                </a:solidFill>
                <a:latin typeface="Calibri"/>
                <a:ea typeface="Calibri"/>
                <a:cs typeface="Calibri"/>
                <a:sym typeface="Calibri"/>
              </a:endParaRPr>
            </a:p>
          </p:txBody>
        </p:sp>
        <p:sp>
          <p:nvSpPr>
            <p:cNvPr id="22" name="Google Shape;4611;p40">
              <a:extLst>
                <a:ext uri="{FF2B5EF4-FFF2-40B4-BE49-F238E27FC236}">
                  <a16:creationId xmlns:a16="http://schemas.microsoft.com/office/drawing/2014/main" id="{C56159DF-A079-46E3-A902-62394620EC46}"/>
                </a:ext>
              </a:extLst>
            </p:cNvPr>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grpFill/>
            <a:ln>
              <a:noFill/>
            </a:ln>
          </p:spPr>
          <p:txBody>
            <a:bodyPr spcFirstLastPara="1" wrap="square" lIns="68575" tIns="34275" rIns="68575" bIns="34275" anchor="t" anchorCtr="0">
              <a:noAutofit/>
            </a:bodyPr>
            <a:lstStyle/>
            <a:p>
              <a:pPr>
                <a:buClr>
                  <a:schemeClr val="dk1"/>
                </a:buClr>
                <a:buSzPts val="1400"/>
              </a:pPr>
              <a:endParaRPr>
                <a:solidFill>
                  <a:schemeClr val="dk1"/>
                </a:solidFill>
                <a:latin typeface="Calibri"/>
                <a:ea typeface="Calibri"/>
                <a:cs typeface="Calibri"/>
                <a:sym typeface="Calibri"/>
              </a:endParaRPr>
            </a:p>
          </p:txBody>
        </p:sp>
        <p:sp>
          <p:nvSpPr>
            <p:cNvPr id="23" name="Google Shape;4612;p40">
              <a:extLst>
                <a:ext uri="{FF2B5EF4-FFF2-40B4-BE49-F238E27FC236}">
                  <a16:creationId xmlns:a16="http://schemas.microsoft.com/office/drawing/2014/main" id="{BE76C4A3-CFD1-4876-AD2B-BE0D6D824709}"/>
                </a:ext>
              </a:extLst>
            </p:cNvPr>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grpFill/>
            <a:ln>
              <a:noFill/>
            </a:ln>
          </p:spPr>
          <p:txBody>
            <a:bodyPr spcFirstLastPara="1" wrap="square" lIns="68575" tIns="34275" rIns="68575" bIns="34275" anchor="t" anchorCtr="0">
              <a:noAutofit/>
            </a:bodyPr>
            <a:lstStyle/>
            <a:p>
              <a:pPr>
                <a:buClr>
                  <a:schemeClr val="dk1"/>
                </a:buClr>
                <a:buSzPts val="1400"/>
              </a:pPr>
              <a:endParaRPr>
                <a:solidFill>
                  <a:schemeClr val="dk1"/>
                </a:solidFill>
                <a:latin typeface="Calibri"/>
                <a:ea typeface="Calibri"/>
                <a:cs typeface="Calibri"/>
                <a:sym typeface="Calibri"/>
              </a:endParaRPr>
            </a:p>
          </p:txBody>
        </p:sp>
      </p:grpSp>
      <p:grpSp>
        <p:nvGrpSpPr>
          <p:cNvPr id="24" name="Google Shape;4107;p39">
            <a:extLst>
              <a:ext uri="{FF2B5EF4-FFF2-40B4-BE49-F238E27FC236}">
                <a16:creationId xmlns:a16="http://schemas.microsoft.com/office/drawing/2014/main" id="{4FCCCC6A-BF8B-48BB-9D70-FBDA6B7FAB5F}"/>
              </a:ext>
            </a:extLst>
          </p:cNvPr>
          <p:cNvGrpSpPr/>
          <p:nvPr/>
        </p:nvGrpSpPr>
        <p:grpSpPr>
          <a:xfrm>
            <a:off x="1120973" y="2144520"/>
            <a:ext cx="755061" cy="753921"/>
            <a:chOff x="6660750" y="298550"/>
            <a:chExt cx="396900" cy="396300"/>
          </a:xfrm>
          <a:solidFill>
            <a:schemeClr val="bg1"/>
          </a:solidFill>
        </p:grpSpPr>
        <p:sp>
          <p:nvSpPr>
            <p:cNvPr id="25" name="Google Shape;4108;p39">
              <a:extLst>
                <a:ext uri="{FF2B5EF4-FFF2-40B4-BE49-F238E27FC236}">
                  <a16:creationId xmlns:a16="http://schemas.microsoft.com/office/drawing/2014/main" id="{B412EF4D-223B-4413-A314-3F5DE4BFE2FD}"/>
                </a:ext>
              </a:extLst>
            </p:cNvPr>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grpFill/>
            <a:ln>
              <a:noFill/>
            </a:ln>
          </p:spPr>
          <p:txBody>
            <a:bodyPr spcFirstLastPara="1" wrap="square" lIns="91425" tIns="91425" rIns="91425" bIns="91425" anchor="ctr" anchorCtr="0">
              <a:noAutofit/>
            </a:bodyPr>
            <a:lstStyle/>
            <a:p>
              <a:endParaRPr/>
            </a:p>
          </p:txBody>
        </p:sp>
        <p:sp>
          <p:nvSpPr>
            <p:cNvPr id="26" name="Google Shape;4109;p39">
              <a:extLst>
                <a:ext uri="{FF2B5EF4-FFF2-40B4-BE49-F238E27FC236}">
                  <a16:creationId xmlns:a16="http://schemas.microsoft.com/office/drawing/2014/main" id="{10A12D85-CC1D-4A73-B873-544416742342}"/>
                </a:ext>
              </a:extLst>
            </p:cNvPr>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grpFill/>
            <a:ln>
              <a:noFill/>
            </a:ln>
          </p:spPr>
          <p:txBody>
            <a:bodyPr spcFirstLastPara="1" wrap="square" lIns="91425" tIns="91425" rIns="91425" bIns="91425" anchor="ctr" anchorCtr="0">
              <a:noAutofit/>
            </a:bodyPr>
            <a:lstStyle/>
            <a:p>
              <a:endParaRPr/>
            </a:p>
          </p:txBody>
        </p:sp>
      </p:grpSp>
      <p:grpSp>
        <p:nvGrpSpPr>
          <p:cNvPr id="27" name="Google Shape;4252;p39">
            <a:extLst>
              <a:ext uri="{FF2B5EF4-FFF2-40B4-BE49-F238E27FC236}">
                <a16:creationId xmlns:a16="http://schemas.microsoft.com/office/drawing/2014/main" id="{DA3E5737-3F92-44AF-8AB8-3B034B4CE6CC}"/>
              </a:ext>
            </a:extLst>
          </p:cNvPr>
          <p:cNvGrpSpPr/>
          <p:nvPr/>
        </p:nvGrpSpPr>
        <p:grpSpPr>
          <a:xfrm>
            <a:off x="3894127" y="2147366"/>
            <a:ext cx="789404" cy="748229"/>
            <a:chOff x="5300400" y="3670175"/>
            <a:chExt cx="421300" cy="399325"/>
          </a:xfrm>
          <a:solidFill>
            <a:schemeClr val="bg1"/>
          </a:solidFill>
        </p:grpSpPr>
        <p:sp>
          <p:nvSpPr>
            <p:cNvPr id="28" name="Google Shape;4253;p39">
              <a:extLst>
                <a:ext uri="{FF2B5EF4-FFF2-40B4-BE49-F238E27FC236}">
                  <a16:creationId xmlns:a16="http://schemas.microsoft.com/office/drawing/2014/main" id="{F0AD9A81-13D6-44F6-8A5E-DDDA1D9CBD87}"/>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endParaRPr/>
            </a:p>
          </p:txBody>
        </p:sp>
        <p:sp>
          <p:nvSpPr>
            <p:cNvPr id="29" name="Google Shape;4254;p39">
              <a:extLst>
                <a:ext uri="{FF2B5EF4-FFF2-40B4-BE49-F238E27FC236}">
                  <a16:creationId xmlns:a16="http://schemas.microsoft.com/office/drawing/2014/main" id="{46762819-942F-4D60-8FDF-2774B71F7C39}"/>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endParaRPr/>
            </a:p>
          </p:txBody>
        </p:sp>
        <p:sp>
          <p:nvSpPr>
            <p:cNvPr id="30" name="Google Shape;4255;p39">
              <a:extLst>
                <a:ext uri="{FF2B5EF4-FFF2-40B4-BE49-F238E27FC236}">
                  <a16:creationId xmlns:a16="http://schemas.microsoft.com/office/drawing/2014/main" id="{2837240D-92B2-4546-BC07-DC18DB5BF91A}"/>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endParaRPr/>
            </a:p>
          </p:txBody>
        </p:sp>
        <p:sp>
          <p:nvSpPr>
            <p:cNvPr id="31" name="Google Shape;4256;p39">
              <a:extLst>
                <a:ext uri="{FF2B5EF4-FFF2-40B4-BE49-F238E27FC236}">
                  <a16:creationId xmlns:a16="http://schemas.microsoft.com/office/drawing/2014/main" id="{9D44C25F-75EC-4221-949C-2622BBA3DB47}"/>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endParaRPr/>
            </a:p>
          </p:txBody>
        </p:sp>
        <p:sp>
          <p:nvSpPr>
            <p:cNvPr id="32" name="Google Shape;4257;p39">
              <a:extLst>
                <a:ext uri="{FF2B5EF4-FFF2-40B4-BE49-F238E27FC236}">
                  <a16:creationId xmlns:a16="http://schemas.microsoft.com/office/drawing/2014/main" id="{7FA22A64-C993-4B97-9566-CB10751B6098}"/>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endParaRPr/>
            </a:p>
          </p:txBody>
        </p:sp>
      </p:grpSp>
      <p:pic>
        <p:nvPicPr>
          <p:cNvPr id="4" name="Graphic 3" descr="Gears with solid fill">
            <a:extLst>
              <a:ext uri="{FF2B5EF4-FFF2-40B4-BE49-F238E27FC236}">
                <a16:creationId xmlns:a16="http://schemas.microsoft.com/office/drawing/2014/main" id="{261957AF-A97E-4E38-A9E8-EF71A9E39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9071" y="2273647"/>
            <a:ext cx="914400" cy="914400"/>
          </a:xfrm>
          <a:prstGeom prst="rect">
            <a:avLst/>
          </a:prstGeom>
        </p:spPr>
      </p:pic>
    </p:spTree>
    <p:extLst>
      <p:ext uri="{BB962C8B-B14F-4D97-AF65-F5344CB8AC3E}">
        <p14:creationId xmlns:p14="http://schemas.microsoft.com/office/powerpoint/2010/main" val="3562143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8437-10B4-46D6-98FF-8836F6BE0FD6}"/>
              </a:ext>
            </a:extLst>
          </p:cNvPr>
          <p:cNvSpPr>
            <a:spLocks noGrp="1"/>
          </p:cNvSpPr>
          <p:nvPr>
            <p:ph type="title"/>
          </p:nvPr>
        </p:nvSpPr>
        <p:spPr>
          <a:xfrm>
            <a:off x="640231" y="369261"/>
            <a:ext cx="6761100" cy="857400"/>
          </a:xfrm>
        </p:spPr>
        <p:txBody>
          <a:bodyPr/>
          <a:lstStyle/>
          <a:p>
            <a:r>
              <a:rPr lang="en-MY" dirty="0"/>
              <a:t>Problem Statement</a:t>
            </a:r>
          </a:p>
        </p:txBody>
      </p:sp>
      <p:sp>
        <p:nvSpPr>
          <p:cNvPr id="3" name="Slide Number Placeholder 2">
            <a:extLst>
              <a:ext uri="{FF2B5EF4-FFF2-40B4-BE49-F238E27FC236}">
                <a16:creationId xmlns:a16="http://schemas.microsoft.com/office/drawing/2014/main" id="{E4956810-8359-4BE5-A7A1-736BFB98B250}"/>
              </a:ext>
            </a:extLst>
          </p:cNvPr>
          <p:cNvSpPr>
            <a:spLocks noGrp="1"/>
          </p:cNvSpPr>
          <p:nvPr>
            <p:ph type="sldNum" idx="12"/>
          </p:nvPr>
        </p:nvSpPr>
        <p:spPr/>
        <p:txBody>
          <a:bodyPr/>
          <a:lstStyle/>
          <a:p>
            <a:fld id="{00000000-1234-1234-1234-123412341234}" type="slidenum">
              <a:rPr lang="en" smtClean="0"/>
              <a:pPr/>
              <a:t>4</a:t>
            </a:fld>
            <a:endParaRPr lang="en"/>
          </a:p>
        </p:txBody>
      </p:sp>
      <p:sp>
        <p:nvSpPr>
          <p:cNvPr id="4" name="Google Shape;4151;p39">
            <a:extLst>
              <a:ext uri="{FF2B5EF4-FFF2-40B4-BE49-F238E27FC236}">
                <a16:creationId xmlns:a16="http://schemas.microsoft.com/office/drawing/2014/main" id="{2AF5BF62-BE65-490F-A3F1-E6E2957245C2}"/>
              </a:ext>
            </a:extLst>
          </p:cNvPr>
          <p:cNvSpPr/>
          <p:nvPr/>
        </p:nvSpPr>
        <p:spPr>
          <a:xfrm rot="2672652">
            <a:off x="795303" y="1446281"/>
            <a:ext cx="951733" cy="95167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 name="Google Shape;4151;p39">
            <a:extLst>
              <a:ext uri="{FF2B5EF4-FFF2-40B4-BE49-F238E27FC236}">
                <a16:creationId xmlns:a16="http://schemas.microsoft.com/office/drawing/2014/main" id="{ED2833FD-B106-4EEA-9824-5FD94D4C3249}"/>
              </a:ext>
            </a:extLst>
          </p:cNvPr>
          <p:cNvSpPr/>
          <p:nvPr/>
        </p:nvSpPr>
        <p:spPr>
          <a:xfrm rot="2672652">
            <a:off x="795302" y="3281207"/>
            <a:ext cx="951733" cy="95167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endParaRPr/>
          </a:p>
        </p:txBody>
      </p:sp>
      <p:sp>
        <p:nvSpPr>
          <p:cNvPr id="6" name="Rectangle 5">
            <a:extLst>
              <a:ext uri="{FF2B5EF4-FFF2-40B4-BE49-F238E27FC236}">
                <a16:creationId xmlns:a16="http://schemas.microsoft.com/office/drawing/2014/main" id="{0390D385-D8E0-49FF-9E97-F373DF86A2F8}"/>
              </a:ext>
            </a:extLst>
          </p:cNvPr>
          <p:cNvSpPr/>
          <p:nvPr/>
        </p:nvSpPr>
        <p:spPr>
          <a:xfrm>
            <a:off x="2481943" y="3328344"/>
            <a:ext cx="3766457" cy="85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6">
            <a:extLst>
              <a:ext uri="{FF2B5EF4-FFF2-40B4-BE49-F238E27FC236}">
                <a16:creationId xmlns:a16="http://schemas.microsoft.com/office/drawing/2014/main" id="{5D2B6DB8-3254-4243-89CE-33236E7057ED}"/>
              </a:ext>
            </a:extLst>
          </p:cNvPr>
          <p:cNvSpPr/>
          <p:nvPr/>
        </p:nvSpPr>
        <p:spPr>
          <a:xfrm>
            <a:off x="2481943" y="1495388"/>
            <a:ext cx="3766457" cy="857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Google Shape;4151;p39">
            <a:extLst>
              <a:ext uri="{FF2B5EF4-FFF2-40B4-BE49-F238E27FC236}">
                <a16:creationId xmlns:a16="http://schemas.microsoft.com/office/drawing/2014/main" id="{330BD054-077E-4FC2-BB5E-372FEDE7AAA3}"/>
              </a:ext>
            </a:extLst>
          </p:cNvPr>
          <p:cNvSpPr/>
          <p:nvPr/>
        </p:nvSpPr>
        <p:spPr>
          <a:xfrm rot="19088083">
            <a:off x="1960020" y="1447266"/>
            <a:ext cx="951733" cy="95167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9" name="Google Shape;4151;p39">
            <a:extLst>
              <a:ext uri="{FF2B5EF4-FFF2-40B4-BE49-F238E27FC236}">
                <a16:creationId xmlns:a16="http://schemas.microsoft.com/office/drawing/2014/main" id="{E967F80F-7FD3-435D-AA85-3DF47B0AFB9F}"/>
              </a:ext>
            </a:extLst>
          </p:cNvPr>
          <p:cNvSpPr/>
          <p:nvPr/>
        </p:nvSpPr>
        <p:spPr>
          <a:xfrm rot="18897878">
            <a:off x="5728988" y="1446260"/>
            <a:ext cx="951733" cy="95167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 name="Google Shape;4151;p39">
            <a:extLst>
              <a:ext uri="{FF2B5EF4-FFF2-40B4-BE49-F238E27FC236}">
                <a16:creationId xmlns:a16="http://schemas.microsoft.com/office/drawing/2014/main" id="{BF611344-B7AA-4EA6-87CB-303B28FCBF64}"/>
              </a:ext>
            </a:extLst>
          </p:cNvPr>
          <p:cNvSpPr/>
          <p:nvPr/>
        </p:nvSpPr>
        <p:spPr>
          <a:xfrm rot="19088083">
            <a:off x="1960021" y="3280218"/>
            <a:ext cx="951733" cy="95167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endParaRPr/>
          </a:p>
        </p:txBody>
      </p:sp>
      <p:sp>
        <p:nvSpPr>
          <p:cNvPr id="12" name="Google Shape;4151;p39">
            <a:extLst>
              <a:ext uri="{FF2B5EF4-FFF2-40B4-BE49-F238E27FC236}">
                <a16:creationId xmlns:a16="http://schemas.microsoft.com/office/drawing/2014/main" id="{DED9EA40-959F-4BE4-BD8C-0111810D20EA}"/>
              </a:ext>
            </a:extLst>
          </p:cNvPr>
          <p:cNvSpPr/>
          <p:nvPr/>
        </p:nvSpPr>
        <p:spPr>
          <a:xfrm rot="18897878">
            <a:off x="5728988" y="3306188"/>
            <a:ext cx="951733" cy="95167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endParaRPr/>
          </a:p>
        </p:txBody>
      </p:sp>
      <p:sp>
        <p:nvSpPr>
          <p:cNvPr id="13" name="TextBox 12">
            <a:extLst>
              <a:ext uri="{FF2B5EF4-FFF2-40B4-BE49-F238E27FC236}">
                <a16:creationId xmlns:a16="http://schemas.microsoft.com/office/drawing/2014/main" id="{7EE93609-2F62-4D91-8C79-E07A69F38CF3}"/>
              </a:ext>
            </a:extLst>
          </p:cNvPr>
          <p:cNvSpPr txBox="1"/>
          <p:nvPr/>
        </p:nvSpPr>
        <p:spPr>
          <a:xfrm>
            <a:off x="2480667" y="1552763"/>
            <a:ext cx="3678401" cy="738664"/>
          </a:xfrm>
          <a:prstGeom prst="rect">
            <a:avLst/>
          </a:prstGeom>
          <a:noFill/>
        </p:spPr>
        <p:txBody>
          <a:bodyPr wrap="square" rtlCol="0">
            <a:spAutoFit/>
          </a:bodyPr>
          <a:lstStyle/>
          <a:p>
            <a:r>
              <a:rPr lang="en-US" dirty="0">
                <a:solidFill>
                  <a:schemeClr val="bg1"/>
                </a:solidFill>
              </a:rPr>
              <a:t>There is no application that can be used by the staffs and students to monitor the parking spaces around DKP area</a:t>
            </a:r>
          </a:p>
        </p:txBody>
      </p:sp>
      <p:sp>
        <p:nvSpPr>
          <p:cNvPr id="14" name="TextBox 13">
            <a:extLst>
              <a:ext uri="{FF2B5EF4-FFF2-40B4-BE49-F238E27FC236}">
                <a16:creationId xmlns:a16="http://schemas.microsoft.com/office/drawing/2014/main" id="{DD96D969-05D8-4BAD-8D6C-F73A70DEDAE7}"/>
              </a:ext>
            </a:extLst>
          </p:cNvPr>
          <p:cNvSpPr txBox="1"/>
          <p:nvPr/>
        </p:nvSpPr>
        <p:spPr>
          <a:xfrm>
            <a:off x="2569999" y="3386722"/>
            <a:ext cx="3678401" cy="738664"/>
          </a:xfrm>
          <a:prstGeom prst="rect">
            <a:avLst/>
          </a:prstGeom>
          <a:noFill/>
        </p:spPr>
        <p:txBody>
          <a:bodyPr wrap="square" rtlCol="0">
            <a:spAutoFit/>
          </a:bodyPr>
          <a:lstStyle/>
          <a:p>
            <a:r>
              <a:rPr lang="en-US" dirty="0">
                <a:solidFill>
                  <a:schemeClr val="bg1"/>
                </a:solidFill>
              </a:rPr>
              <a:t>Finding parking spaces consume a lot of the motorist time, especially if they are new to the area.</a:t>
            </a:r>
          </a:p>
        </p:txBody>
      </p:sp>
    </p:spTree>
    <p:extLst>
      <p:ext uri="{BB962C8B-B14F-4D97-AF65-F5344CB8AC3E}">
        <p14:creationId xmlns:p14="http://schemas.microsoft.com/office/powerpoint/2010/main" val="884813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1D0C6-EA77-4A28-8C8A-4CB811CF1EDD}"/>
              </a:ext>
            </a:extLst>
          </p:cNvPr>
          <p:cNvSpPr>
            <a:spLocks noGrp="1"/>
          </p:cNvSpPr>
          <p:nvPr>
            <p:ph type="title"/>
          </p:nvPr>
        </p:nvSpPr>
        <p:spPr>
          <a:xfrm>
            <a:off x="640231" y="350244"/>
            <a:ext cx="6761100" cy="857400"/>
          </a:xfrm>
        </p:spPr>
        <p:txBody>
          <a:bodyPr/>
          <a:lstStyle/>
          <a:p>
            <a:r>
              <a:rPr lang="en-MY" dirty="0"/>
              <a:t>Objectives</a:t>
            </a:r>
          </a:p>
        </p:txBody>
      </p:sp>
      <p:sp>
        <p:nvSpPr>
          <p:cNvPr id="3" name="Slide Number Placeholder 2">
            <a:extLst>
              <a:ext uri="{FF2B5EF4-FFF2-40B4-BE49-F238E27FC236}">
                <a16:creationId xmlns:a16="http://schemas.microsoft.com/office/drawing/2014/main" id="{1FFE1F04-0B06-4650-9A77-EEEA0A90C642}"/>
              </a:ext>
            </a:extLst>
          </p:cNvPr>
          <p:cNvSpPr>
            <a:spLocks noGrp="1"/>
          </p:cNvSpPr>
          <p:nvPr>
            <p:ph type="sldNum" idx="12"/>
          </p:nvPr>
        </p:nvSpPr>
        <p:spPr/>
        <p:txBody>
          <a:bodyPr/>
          <a:lstStyle/>
          <a:p>
            <a:fld id="{00000000-1234-1234-1234-123412341234}" type="slidenum">
              <a:rPr lang="en" smtClean="0"/>
              <a:pPr/>
              <a:t>5</a:t>
            </a:fld>
            <a:endParaRPr lang="en"/>
          </a:p>
        </p:txBody>
      </p:sp>
      <p:grpSp>
        <p:nvGrpSpPr>
          <p:cNvPr id="26" name="Group 25">
            <a:extLst>
              <a:ext uri="{FF2B5EF4-FFF2-40B4-BE49-F238E27FC236}">
                <a16:creationId xmlns:a16="http://schemas.microsoft.com/office/drawing/2014/main" id="{BCF932A5-2473-4DAA-BF21-4A90FADF905F}"/>
              </a:ext>
            </a:extLst>
          </p:cNvPr>
          <p:cNvGrpSpPr/>
          <p:nvPr/>
        </p:nvGrpSpPr>
        <p:grpSpPr>
          <a:xfrm>
            <a:off x="640231" y="1579859"/>
            <a:ext cx="6736072" cy="2899203"/>
            <a:chOff x="665259" y="1572239"/>
            <a:chExt cx="6736072" cy="2899203"/>
          </a:xfrm>
        </p:grpSpPr>
        <p:cxnSp>
          <p:nvCxnSpPr>
            <p:cNvPr id="25" name="Straight Connector 24">
              <a:extLst>
                <a:ext uri="{FF2B5EF4-FFF2-40B4-BE49-F238E27FC236}">
                  <a16:creationId xmlns:a16="http://schemas.microsoft.com/office/drawing/2014/main" id="{CBFF25D3-FFE8-41A3-8EA1-19A19E95CCF2}"/>
                </a:ext>
              </a:extLst>
            </p:cNvPr>
            <p:cNvCxnSpPr/>
            <p:nvPr/>
          </p:nvCxnSpPr>
          <p:spPr>
            <a:xfrm>
              <a:off x="1439278" y="4097038"/>
              <a:ext cx="647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BC8CCE-9B58-4EA2-9331-3881832A42A3}"/>
                </a:ext>
              </a:extLst>
            </p:cNvPr>
            <p:cNvCxnSpPr/>
            <p:nvPr/>
          </p:nvCxnSpPr>
          <p:spPr>
            <a:xfrm>
              <a:off x="1396836" y="3009376"/>
              <a:ext cx="647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DB9533-9D9B-4BF6-8B21-E4B1BBE6966A}"/>
                </a:ext>
              </a:extLst>
            </p:cNvPr>
            <p:cNvCxnSpPr/>
            <p:nvPr/>
          </p:nvCxnSpPr>
          <p:spPr>
            <a:xfrm>
              <a:off x="1350194" y="1958340"/>
              <a:ext cx="6477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CAF6EFE-BB12-475B-8B1F-0078806DD159}"/>
                </a:ext>
              </a:extLst>
            </p:cNvPr>
            <p:cNvSpPr/>
            <p:nvPr/>
          </p:nvSpPr>
          <p:spPr>
            <a:xfrm>
              <a:off x="1885463" y="1572239"/>
              <a:ext cx="5329560" cy="7095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16">
              <a:extLst>
                <a:ext uri="{FF2B5EF4-FFF2-40B4-BE49-F238E27FC236}">
                  <a16:creationId xmlns:a16="http://schemas.microsoft.com/office/drawing/2014/main" id="{638A736C-F9BF-451A-A479-AA3471A85CCD}"/>
                </a:ext>
              </a:extLst>
            </p:cNvPr>
            <p:cNvSpPr/>
            <p:nvPr/>
          </p:nvSpPr>
          <p:spPr>
            <a:xfrm>
              <a:off x="1885463" y="2654615"/>
              <a:ext cx="5329561" cy="7095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17">
              <a:extLst>
                <a:ext uri="{FF2B5EF4-FFF2-40B4-BE49-F238E27FC236}">
                  <a16:creationId xmlns:a16="http://schemas.microsoft.com/office/drawing/2014/main" id="{80F3F92E-C31E-4CFF-972A-96A8095B88AE}"/>
                </a:ext>
              </a:extLst>
            </p:cNvPr>
            <p:cNvSpPr/>
            <p:nvPr/>
          </p:nvSpPr>
          <p:spPr>
            <a:xfrm>
              <a:off x="1885463" y="3747483"/>
              <a:ext cx="5329560" cy="7095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Graphic 4" descr="Magnifying glass">
              <a:extLst>
                <a:ext uri="{FF2B5EF4-FFF2-40B4-BE49-F238E27FC236}">
                  <a16:creationId xmlns:a16="http://schemas.microsoft.com/office/drawing/2014/main" id="{C7A6340E-FBBD-4E50-BEDD-3081EE8028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581" y="1608594"/>
              <a:ext cx="661613" cy="661613"/>
            </a:xfrm>
            <a:prstGeom prst="rect">
              <a:avLst/>
            </a:prstGeom>
          </p:spPr>
        </p:pic>
        <p:pic>
          <p:nvPicPr>
            <p:cNvPr id="6" name="Graphic 5" descr="Tools">
              <a:extLst>
                <a:ext uri="{FF2B5EF4-FFF2-40B4-BE49-F238E27FC236}">
                  <a16:creationId xmlns:a16="http://schemas.microsoft.com/office/drawing/2014/main" id="{F195C21A-06DB-4CCF-A4FA-D139D6E880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223" y="2674823"/>
              <a:ext cx="661613" cy="709523"/>
            </a:xfrm>
            <a:prstGeom prst="rect">
              <a:avLst/>
            </a:prstGeom>
          </p:spPr>
        </p:pic>
        <p:sp>
          <p:nvSpPr>
            <p:cNvPr id="8" name="Google Shape;4216;p39">
              <a:extLst>
                <a:ext uri="{FF2B5EF4-FFF2-40B4-BE49-F238E27FC236}">
                  <a16:creationId xmlns:a16="http://schemas.microsoft.com/office/drawing/2014/main" id="{4C17B723-A530-41F2-A610-943A881A5BD3}"/>
                </a:ext>
              </a:extLst>
            </p:cNvPr>
            <p:cNvSpPr/>
            <p:nvPr/>
          </p:nvSpPr>
          <p:spPr>
            <a:xfrm>
              <a:off x="755994" y="3805335"/>
              <a:ext cx="594200" cy="622689"/>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 name="TextBox 9">
              <a:extLst>
                <a:ext uri="{FF2B5EF4-FFF2-40B4-BE49-F238E27FC236}">
                  <a16:creationId xmlns:a16="http://schemas.microsoft.com/office/drawing/2014/main" id="{C118DA00-9E80-41F0-BAE6-782990AEA197}"/>
                </a:ext>
              </a:extLst>
            </p:cNvPr>
            <p:cNvSpPr txBox="1"/>
            <p:nvPr/>
          </p:nvSpPr>
          <p:spPr>
            <a:xfrm>
              <a:off x="1885463" y="1608594"/>
              <a:ext cx="4812517" cy="584775"/>
            </a:xfrm>
            <a:prstGeom prst="rect">
              <a:avLst/>
            </a:prstGeom>
            <a:noFill/>
          </p:spPr>
          <p:txBody>
            <a:bodyPr wrap="square" rtlCol="0">
              <a:spAutoFit/>
            </a:bodyPr>
            <a:lstStyle/>
            <a:p>
              <a:pPr>
                <a:buClrTx/>
                <a:buFontTx/>
                <a:buNone/>
              </a:pPr>
              <a:r>
                <a:rPr lang="en-US" sz="1600" kern="1200" dirty="0">
                  <a:solidFill>
                    <a:schemeClr val="bg1"/>
                  </a:solidFill>
                  <a:latin typeface="Tahoma" panose="020B0604030504040204" pitchFamily="34" charset="0"/>
                  <a:ea typeface="Tahoma" panose="020B0604030504040204" pitchFamily="34" charset="0"/>
                  <a:cs typeface="Tahoma" panose="020B0604030504040204" pitchFamily="34" charset="0"/>
                </a:rPr>
                <a:t>To study the requirement for parking occupancy detection system application using Node MCU.</a:t>
              </a:r>
              <a:endParaRPr lang="en-MY" sz="1600"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878A1CDC-B094-446C-8E93-E9A9322A1660}"/>
                </a:ext>
              </a:extLst>
            </p:cNvPr>
            <p:cNvSpPr txBox="1"/>
            <p:nvPr/>
          </p:nvSpPr>
          <p:spPr>
            <a:xfrm>
              <a:off x="1885463" y="2716988"/>
              <a:ext cx="5515868" cy="584775"/>
            </a:xfrm>
            <a:prstGeom prst="rect">
              <a:avLst/>
            </a:prstGeom>
            <a:noFill/>
          </p:spPr>
          <p:txBody>
            <a:bodyPr wrap="square" rtlCol="0">
              <a:spAutoFit/>
            </a:bodyPr>
            <a:lstStyle/>
            <a:p>
              <a:pPr>
                <a:buClrTx/>
                <a:buFontTx/>
                <a:buNone/>
              </a:pPr>
              <a:r>
                <a:rPr lang="en-US" sz="1600" kern="1200" dirty="0">
                  <a:solidFill>
                    <a:schemeClr val="bg1"/>
                  </a:solidFill>
                  <a:latin typeface="Tahoma" panose="020B0604030504040204" pitchFamily="34" charset="0"/>
                  <a:ea typeface="Tahoma" panose="020B0604030504040204" pitchFamily="34" charset="0"/>
                  <a:cs typeface="Tahoma" panose="020B0604030504040204" pitchFamily="34" charset="0"/>
                </a:rPr>
                <a:t>T</a:t>
              </a:r>
              <a:r>
                <a:rPr lang="en-MY" sz="1600" kern="1200" dirty="0">
                  <a:solidFill>
                    <a:schemeClr val="bg1"/>
                  </a:solidFill>
                  <a:latin typeface="Tahoma" panose="020B0604030504040204" pitchFamily="34" charset="0"/>
                  <a:ea typeface="Calibri" panose="020F0502020204030204" pitchFamily="34" charset="0"/>
                  <a:cs typeface="+mn-cs"/>
                </a:rPr>
                <a:t>o design and develop a prototype application that allow the users monitor the parking space availability</a:t>
              </a:r>
              <a:endParaRPr lang="en-MY" sz="1600"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BACB13A4-7F84-4F2B-B33B-5183F8880B61}"/>
                </a:ext>
              </a:extLst>
            </p:cNvPr>
            <p:cNvSpPr txBox="1"/>
            <p:nvPr/>
          </p:nvSpPr>
          <p:spPr>
            <a:xfrm>
              <a:off x="1885463" y="3804651"/>
              <a:ext cx="5249161" cy="338554"/>
            </a:xfrm>
            <a:prstGeom prst="rect">
              <a:avLst/>
            </a:prstGeom>
            <a:noFill/>
          </p:spPr>
          <p:txBody>
            <a:bodyPr wrap="square" rtlCol="0">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 test the functionality of the system application.</a:t>
              </a:r>
              <a:endParaRPr lang="en-MY"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5B8C5EF4-8449-48F2-8413-5CD1230B9927}"/>
                </a:ext>
              </a:extLst>
            </p:cNvPr>
            <p:cNvSpPr/>
            <p:nvPr/>
          </p:nvSpPr>
          <p:spPr>
            <a:xfrm>
              <a:off x="665259" y="1575572"/>
              <a:ext cx="684935" cy="70952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Rectangle 13">
              <a:extLst>
                <a:ext uri="{FF2B5EF4-FFF2-40B4-BE49-F238E27FC236}">
                  <a16:creationId xmlns:a16="http://schemas.microsoft.com/office/drawing/2014/main" id="{8AEDC931-A0FE-41E5-97FA-2BB2D360C2A7}"/>
                </a:ext>
              </a:extLst>
            </p:cNvPr>
            <p:cNvSpPr/>
            <p:nvPr/>
          </p:nvSpPr>
          <p:spPr>
            <a:xfrm>
              <a:off x="724436" y="2656840"/>
              <a:ext cx="684935" cy="709523"/>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Rectangle 14">
              <a:extLst>
                <a:ext uri="{FF2B5EF4-FFF2-40B4-BE49-F238E27FC236}">
                  <a16:creationId xmlns:a16="http://schemas.microsoft.com/office/drawing/2014/main" id="{EE5ACEBD-30AC-4E91-A0AB-DC2E64C11158}"/>
                </a:ext>
              </a:extLst>
            </p:cNvPr>
            <p:cNvSpPr/>
            <p:nvPr/>
          </p:nvSpPr>
          <p:spPr>
            <a:xfrm>
              <a:off x="701248" y="3761919"/>
              <a:ext cx="708124" cy="70952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Tree>
    <p:extLst>
      <p:ext uri="{BB962C8B-B14F-4D97-AF65-F5344CB8AC3E}">
        <p14:creationId xmlns:p14="http://schemas.microsoft.com/office/powerpoint/2010/main" val="146523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357C8-A42C-45FF-A9D8-3969531A68F2}"/>
              </a:ext>
            </a:extLst>
          </p:cNvPr>
          <p:cNvSpPr>
            <a:spLocks noGrp="1"/>
          </p:cNvSpPr>
          <p:nvPr>
            <p:ph type="title"/>
          </p:nvPr>
        </p:nvSpPr>
        <p:spPr>
          <a:xfrm>
            <a:off x="718302" y="320275"/>
            <a:ext cx="6761100" cy="857400"/>
          </a:xfrm>
        </p:spPr>
        <p:txBody>
          <a:bodyPr/>
          <a:lstStyle/>
          <a:p>
            <a:r>
              <a:rPr lang="en-MY" dirty="0"/>
              <a:t>Literature Review</a:t>
            </a:r>
          </a:p>
        </p:txBody>
      </p:sp>
      <p:sp>
        <p:nvSpPr>
          <p:cNvPr id="4" name="Slide Number Placeholder 3">
            <a:extLst>
              <a:ext uri="{FF2B5EF4-FFF2-40B4-BE49-F238E27FC236}">
                <a16:creationId xmlns:a16="http://schemas.microsoft.com/office/drawing/2014/main" id="{D51A76C9-698E-471C-B679-F81B94160830}"/>
              </a:ext>
            </a:extLst>
          </p:cNvPr>
          <p:cNvSpPr>
            <a:spLocks noGrp="1"/>
          </p:cNvSpPr>
          <p:nvPr>
            <p:ph type="sldNum" idx="12"/>
          </p:nvPr>
        </p:nvSpPr>
        <p:spPr/>
        <p:txBody>
          <a:bodyPr/>
          <a:lstStyle/>
          <a:p>
            <a:fld id="{00000000-1234-1234-1234-123412341234}" type="slidenum">
              <a:rPr lang="en" smtClean="0"/>
              <a:pPr/>
              <a:t>6</a:t>
            </a:fld>
            <a:endParaRPr lang="en"/>
          </a:p>
        </p:txBody>
      </p:sp>
      <p:pic>
        <p:nvPicPr>
          <p:cNvPr id="3" name="Picture 2">
            <a:extLst>
              <a:ext uri="{FF2B5EF4-FFF2-40B4-BE49-F238E27FC236}">
                <a16:creationId xmlns:a16="http://schemas.microsoft.com/office/drawing/2014/main" id="{6D7EBEA0-252E-47AF-A9E9-5F898FF4AF65}"/>
              </a:ext>
            </a:extLst>
          </p:cNvPr>
          <p:cNvPicPr>
            <a:picLocks noChangeAspect="1"/>
          </p:cNvPicPr>
          <p:nvPr/>
        </p:nvPicPr>
        <p:blipFill>
          <a:blip r:embed="rId2"/>
          <a:stretch>
            <a:fillRect/>
          </a:stretch>
        </p:blipFill>
        <p:spPr>
          <a:xfrm>
            <a:off x="555552" y="1340112"/>
            <a:ext cx="7086600" cy="3483113"/>
          </a:xfrm>
          <a:prstGeom prst="rect">
            <a:avLst/>
          </a:prstGeom>
        </p:spPr>
      </p:pic>
    </p:spTree>
    <p:extLst>
      <p:ext uri="{BB962C8B-B14F-4D97-AF65-F5344CB8AC3E}">
        <p14:creationId xmlns:p14="http://schemas.microsoft.com/office/powerpoint/2010/main" val="222290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81E6C3-5987-4E98-BD6F-4EB2FB14DB9E}"/>
              </a:ext>
            </a:extLst>
          </p:cNvPr>
          <p:cNvSpPr>
            <a:spLocks noGrp="1"/>
          </p:cNvSpPr>
          <p:nvPr>
            <p:ph type="sldNum" idx="12"/>
          </p:nvPr>
        </p:nvSpPr>
        <p:spPr>
          <a:ln w="57150"/>
        </p:spPr>
        <p:txBody>
          <a:bodyPr/>
          <a:lstStyle/>
          <a:p>
            <a:fld id="{00000000-1234-1234-1234-123412341234}" type="slidenum">
              <a:rPr lang="en" smtClean="0"/>
              <a:pPr/>
              <a:t>7</a:t>
            </a:fld>
            <a:endParaRPr lang="en" dirty="0"/>
          </a:p>
        </p:txBody>
      </p:sp>
      <p:sp>
        <p:nvSpPr>
          <p:cNvPr id="5" name="Title 1">
            <a:extLst>
              <a:ext uri="{FF2B5EF4-FFF2-40B4-BE49-F238E27FC236}">
                <a16:creationId xmlns:a16="http://schemas.microsoft.com/office/drawing/2014/main" id="{FEB42C74-06F4-4176-82FA-409C24D8ED03}"/>
              </a:ext>
            </a:extLst>
          </p:cNvPr>
          <p:cNvSpPr>
            <a:spLocks noGrp="1"/>
          </p:cNvSpPr>
          <p:nvPr>
            <p:ph type="title"/>
          </p:nvPr>
        </p:nvSpPr>
        <p:spPr>
          <a:xfrm>
            <a:off x="718302" y="320275"/>
            <a:ext cx="6761100" cy="857400"/>
          </a:xfrm>
        </p:spPr>
        <p:txBody>
          <a:bodyPr/>
          <a:lstStyle/>
          <a:p>
            <a:r>
              <a:rPr lang="en-MY" dirty="0"/>
              <a:t>So, Why </a:t>
            </a:r>
            <a:r>
              <a:rPr lang="en-MY" dirty="0" err="1"/>
              <a:t>NodeMCU</a:t>
            </a:r>
            <a:r>
              <a:rPr lang="en-MY" dirty="0"/>
              <a:t>?</a:t>
            </a:r>
          </a:p>
        </p:txBody>
      </p:sp>
      <p:pic>
        <p:nvPicPr>
          <p:cNvPr id="9" name="Picture 8" descr="A picture containing shape&#10;&#10;Description automatically generated">
            <a:extLst>
              <a:ext uri="{FF2B5EF4-FFF2-40B4-BE49-F238E27FC236}">
                <a16:creationId xmlns:a16="http://schemas.microsoft.com/office/drawing/2014/main" id="{DAFEAB7B-4FDD-421F-B6D5-FD8D1718DCAC}"/>
              </a:ext>
            </a:extLst>
          </p:cNvPr>
          <p:cNvPicPr>
            <a:picLocks noChangeAspect="1"/>
          </p:cNvPicPr>
          <p:nvPr/>
        </p:nvPicPr>
        <p:blipFill>
          <a:blip r:embed="rId3">
            <a:duotone>
              <a:prstClr val="black"/>
              <a:schemeClr val="accent3">
                <a:lumMod val="60000"/>
                <a:lumOff val="40000"/>
                <a:tint val="45000"/>
                <a:satMod val="400000"/>
              </a:schemeClr>
            </a:duotone>
            <a:extLst>
              <a:ext uri="{BEBA8EAE-BF5A-486C-A8C5-ECC9F3942E4B}">
                <a14:imgProps xmlns:a14="http://schemas.microsoft.com/office/drawing/2010/main">
                  <a14:imgLayer r:embed="rId4">
                    <a14:imgEffect>
                      <a14:backgroundRemoval t="10000" b="90000" l="10000" r="90000">
                        <a14:foregroundMark x1="40727" y1="89071" x2="40727" y2="89071"/>
                        <a14:foregroundMark x1="62182" y1="88525" x2="62182" y2="88525"/>
                        <a14:foregroundMark x1="55273" y1="18033" x2="55273" y2="18033"/>
                      </a14:backgroundRemoval>
                    </a14:imgEffect>
                  </a14:imgLayer>
                </a14:imgProps>
              </a:ext>
            </a:extLst>
          </a:blip>
          <a:stretch>
            <a:fillRect/>
          </a:stretch>
        </p:blipFill>
        <p:spPr>
          <a:xfrm>
            <a:off x="643579" y="1312051"/>
            <a:ext cx="848109" cy="602991"/>
          </a:xfrm>
          <a:prstGeom prst="rect">
            <a:avLst/>
          </a:prstGeom>
          <a:noFill/>
        </p:spPr>
      </p:pic>
      <p:pic>
        <p:nvPicPr>
          <p:cNvPr id="13" name="Picture 12" descr="A picture containing icon&#10;&#10;Description automatically generated">
            <a:extLst>
              <a:ext uri="{FF2B5EF4-FFF2-40B4-BE49-F238E27FC236}">
                <a16:creationId xmlns:a16="http://schemas.microsoft.com/office/drawing/2014/main" id="{EAD3164D-FE31-41A9-BF59-B2C0DB943A95}"/>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10000" b="90000" l="10000" r="90000">
                        <a14:foregroundMark x1="29778" y1="31111" x2="29778" y2="31111"/>
                        <a14:foregroundMark x1="31111" y1="71111" x2="31111" y2="71111"/>
                        <a14:foregroundMark x1="64000" y1="64889" x2="64000" y2="64889"/>
                      </a14:backgroundRemoval>
                    </a14:imgEffect>
                  </a14:imgLayer>
                </a14:imgProps>
              </a:ext>
              <a:ext uri="{28A0092B-C50C-407E-A947-70E740481C1C}">
                <a14:useLocalDpi xmlns:a14="http://schemas.microsoft.com/office/drawing/2010/main"/>
              </a:ext>
            </a:extLst>
          </a:blip>
          <a:stretch>
            <a:fillRect/>
          </a:stretch>
        </p:blipFill>
        <p:spPr>
          <a:xfrm>
            <a:off x="1362085" y="1242356"/>
            <a:ext cx="778442" cy="778442"/>
          </a:xfrm>
          <a:prstGeom prst="rect">
            <a:avLst/>
          </a:prstGeom>
          <a:noFill/>
        </p:spPr>
      </p:pic>
      <p:sp>
        <p:nvSpPr>
          <p:cNvPr id="14" name="Rectangle 13">
            <a:extLst>
              <a:ext uri="{FF2B5EF4-FFF2-40B4-BE49-F238E27FC236}">
                <a16:creationId xmlns:a16="http://schemas.microsoft.com/office/drawing/2014/main" id="{A0F16EAE-273F-4FF5-847A-0848FEBD4C85}"/>
              </a:ext>
            </a:extLst>
          </p:cNvPr>
          <p:cNvSpPr/>
          <p:nvPr/>
        </p:nvSpPr>
        <p:spPr>
          <a:xfrm>
            <a:off x="640231" y="2128542"/>
            <a:ext cx="1872497" cy="71473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 is independent of platform</a:t>
            </a:r>
          </a:p>
        </p:txBody>
      </p:sp>
      <p:sp>
        <p:nvSpPr>
          <p:cNvPr id="19" name="Rectangle 18">
            <a:extLst>
              <a:ext uri="{FF2B5EF4-FFF2-40B4-BE49-F238E27FC236}">
                <a16:creationId xmlns:a16="http://schemas.microsoft.com/office/drawing/2014/main" id="{064CD940-DB6C-442C-A679-BF0F3AC919A5}"/>
              </a:ext>
            </a:extLst>
          </p:cNvPr>
          <p:cNvSpPr/>
          <p:nvPr/>
        </p:nvSpPr>
        <p:spPr>
          <a:xfrm>
            <a:off x="3191447" y="2128542"/>
            <a:ext cx="1872497" cy="71473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Its cost effective</a:t>
            </a:r>
          </a:p>
        </p:txBody>
      </p:sp>
      <p:sp>
        <p:nvSpPr>
          <p:cNvPr id="20" name="Rectangle 19">
            <a:extLst>
              <a:ext uri="{FF2B5EF4-FFF2-40B4-BE49-F238E27FC236}">
                <a16:creationId xmlns:a16="http://schemas.microsoft.com/office/drawing/2014/main" id="{509BB6E3-8344-4E20-9A79-53E583D33D70}"/>
              </a:ext>
            </a:extLst>
          </p:cNvPr>
          <p:cNvSpPr/>
          <p:nvPr/>
        </p:nvSpPr>
        <p:spPr>
          <a:xfrm>
            <a:off x="5742663" y="2128542"/>
            <a:ext cx="1872497" cy="71473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Open source software</a:t>
            </a:r>
          </a:p>
        </p:txBody>
      </p:sp>
      <p:sp>
        <p:nvSpPr>
          <p:cNvPr id="23" name="Rectangle 22">
            <a:extLst>
              <a:ext uri="{FF2B5EF4-FFF2-40B4-BE49-F238E27FC236}">
                <a16:creationId xmlns:a16="http://schemas.microsoft.com/office/drawing/2014/main" id="{B370B62C-FE6A-4BB1-9A7F-CB61119A89C2}"/>
              </a:ext>
            </a:extLst>
          </p:cNvPr>
          <p:cNvSpPr/>
          <p:nvPr/>
        </p:nvSpPr>
        <p:spPr>
          <a:xfrm>
            <a:off x="640231" y="3196168"/>
            <a:ext cx="1933632" cy="141629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Because of </a:t>
            </a:r>
            <a:r>
              <a:rPr lang="en-US" dirty="0" err="1">
                <a:solidFill>
                  <a:schemeClr val="tx1"/>
                </a:solidFill>
              </a:rPr>
              <a:t>NodeMCU</a:t>
            </a:r>
            <a:r>
              <a:rPr lang="en-US" dirty="0">
                <a:solidFill>
                  <a:schemeClr val="tx1"/>
                </a:solidFill>
              </a:rPr>
              <a:t> is cross-platform, it can support operating system such as MAC, Window and Linux.</a:t>
            </a:r>
          </a:p>
        </p:txBody>
      </p:sp>
      <p:sp>
        <p:nvSpPr>
          <p:cNvPr id="26" name="Rectangle 25">
            <a:extLst>
              <a:ext uri="{FF2B5EF4-FFF2-40B4-BE49-F238E27FC236}">
                <a16:creationId xmlns:a16="http://schemas.microsoft.com/office/drawing/2014/main" id="{5A722511-13BF-472C-8E53-4897C24DA749}"/>
              </a:ext>
            </a:extLst>
          </p:cNvPr>
          <p:cNvSpPr/>
          <p:nvPr/>
        </p:nvSpPr>
        <p:spPr>
          <a:xfrm>
            <a:off x="3191446" y="3189575"/>
            <a:ext cx="1872497" cy="141629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cost of </a:t>
            </a:r>
            <a:r>
              <a:rPr lang="en-US" dirty="0" err="1">
                <a:solidFill>
                  <a:schemeClr val="tx1"/>
                </a:solidFill>
              </a:rPr>
              <a:t>NodeMCU</a:t>
            </a:r>
            <a:r>
              <a:rPr lang="en-US" dirty="0">
                <a:solidFill>
                  <a:schemeClr val="tx1"/>
                </a:solidFill>
              </a:rPr>
              <a:t> board is cheaper compared to other type of bord</a:t>
            </a:r>
          </a:p>
          <a:p>
            <a:pPr algn="ctr"/>
            <a:r>
              <a:rPr lang="en-US" dirty="0">
                <a:solidFill>
                  <a:schemeClr val="tx1"/>
                </a:solidFill>
              </a:rPr>
              <a:t>.</a:t>
            </a:r>
          </a:p>
        </p:txBody>
      </p:sp>
      <p:sp>
        <p:nvSpPr>
          <p:cNvPr id="27" name="Rectangle 26">
            <a:extLst>
              <a:ext uri="{FF2B5EF4-FFF2-40B4-BE49-F238E27FC236}">
                <a16:creationId xmlns:a16="http://schemas.microsoft.com/office/drawing/2014/main" id="{63918937-C148-4C12-B7CB-9EBF1D30CF59}"/>
              </a:ext>
            </a:extLst>
          </p:cNvPr>
          <p:cNvSpPr/>
          <p:nvPr/>
        </p:nvSpPr>
        <p:spPr>
          <a:xfrm>
            <a:off x="5742661" y="3189575"/>
            <a:ext cx="1872497" cy="163365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programming language can be used in Arduino IDE. Thus, the library can be embedded directly into the program.</a:t>
            </a:r>
          </a:p>
        </p:txBody>
      </p:sp>
      <p:cxnSp>
        <p:nvCxnSpPr>
          <p:cNvPr id="29" name="Straight Arrow Connector 28">
            <a:extLst>
              <a:ext uri="{FF2B5EF4-FFF2-40B4-BE49-F238E27FC236}">
                <a16:creationId xmlns:a16="http://schemas.microsoft.com/office/drawing/2014/main" id="{3BF73D17-9764-4C83-BE49-220EA1AAB0FF}"/>
              </a:ext>
            </a:extLst>
          </p:cNvPr>
          <p:cNvCxnSpPr>
            <a:cxnSpLocks/>
            <a:stCxn id="20" idx="2"/>
          </p:cNvCxnSpPr>
          <p:nvPr/>
        </p:nvCxnSpPr>
        <p:spPr>
          <a:xfrm flipH="1">
            <a:off x="6678910" y="2843280"/>
            <a:ext cx="2" cy="33560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2E5969-5171-4415-A19C-9090AF236543}"/>
              </a:ext>
            </a:extLst>
          </p:cNvPr>
          <p:cNvCxnSpPr>
            <a:cxnSpLocks/>
          </p:cNvCxnSpPr>
          <p:nvPr/>
        </p:nvCxnSpPr>
        <p:spPr>
          <a:xfrm>
            <a:off x="4131481" y="2825996"/>
            <a:ext cx="0" cy="35288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7CC11E3-4E94-4CCF-8AC5-75F777073BDB}"/>
              </a:ext>
            </a:extLst>
          </p:cNvPr>
          <p:cNvCxnSpPr>
            <a:cxnSpLocks/>
          </p:cNvCxnSpPr>
          <p:nvPr/>
        </p:nvCxnSpPr>
        <p:spPr>
          <a:xfrm>
            <a:off x="1576479" y="2825996"/>
            <a:ext cx="0" cy="35288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oogle Shape;4607;p40">
            <a:extLst>
              <a:ext uri="{FF2B5EF4-FFF2-40B4-BE49-F238E27FC236}">
                <a16:creationId xmlns:a16="http://schemas.microsoft.com/office/drawing/2014/main" id="{E007BF41-3B0A-442B-902F-8A5D2A4169BB}"/>
              </a:ext>
            </a:extLst>
          </p:cNvPr>
          <p:cNvGrpSpPr/>
          <p:nvPr/>
        </p:nvGrpSpPr>
        <p:grpSpPr>
          <a:xfrm>
            <a:off x="3876198" y="1400908"/>
            <a:ext cx="355832" cy="514134"/>
            <a:chOff x="655600" y="3183978"/>
            <a:chExt cx="490627" cy="720234"/>
          </a:xfrm>
        </p:grpSpPr>
        <p:sp>
          <p:nvSpPr>
            <p:cNvPr id="34" name="Google Shape;4608;p40">
              <a:extLst>
                <a:ext uri="{FF2B5EF4-FFF2-40B4-BE49-F238E27FC236}">
                  <a16:creationId xmlns:a16="http://schemas.microsoft.com/office/drawing/2014/main" id="{A2DF27C2-ECED-4D1F-8E02-0D4463A47E51}"/>
                </a:ext>
              </a:extLst>
            </p:cNvPr>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a:buClr>
                  <a:schemeClr val="dk1"/>
                </a:buClr>
                <a:buSzPts val="1400"/>
              </a:pPr>
              <a:endParaRPr>
                <a:solidFill>
                  <a:schemeClr val="dk1"/>
                </a:solidFill>
                <a:latin typeface="Calibri"/>
                <a:ea typeface="Calibri"/>
                <a:cs typeface="Calibri"/>
                <a:sym typeface="Calibri"/>
              </a:endParaRPr>
            </a:p>
          </p:txBody>
        </p:sp>
        <p:sp>
          <p:nvSpPr>
            <p:cNvPr id="35" name="Google Shape;4609;p40">
              <a:extLst>
                <a:ext uri="{FF2B5EF4-FFF2-40B4-BE49-F238E27FC236}">
                  <a16:creationId xmlns:a16="http://schemas.microsoft.com/office/drawing/2014/main" id="{A7A1AC03-BE10-4868-8197-50B060FC3742}"/>
                </a:ext>
              </a:extLst>
            </p:cNvPr>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a:buClr>
                  <a:schemeClr val="dk1"/>
                </a:buClr>
                <a:buSzPts val="1400"/>
              </a:pPr>
              <a:endParaRPr>
                <a:solidFill>
                  <a:schemeClr val="dk1"/>
                </a:solidFill>
                <a:latin typeface="Calibri"/>
                <a:ea typeface="Calibri"/>
                <a:cs typeface="Calibri"/>
                <a:sym typeface="Calibri"/>
              </a:endParaRPr>
            </a:p>
          </p:txBody>
        </p:sp>
        <p:sp>
          <p:nvSpPr>
            <p:cNvPr id="36" name="Google Shape;4610;p40">
              <a:extLst>
                <a:ext uri="{FF2B5EF4-FFF2-40B4-BE49-F238E27FC236}">
                  <a16:creationId xmlns:a16="http://schemas.microsoft.com/office/drawing/2014/main" id="{13320E5B-6888-43ED-84A4-F6E62F5B0F61}"/>
                </a:ext>
              </a:extLst>
            </p:cNvPr>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a:buClr>
                  <a:schemeClr val="dk1"/>
                </a:buClr>
                <a:buSzPts val="1400"/>
              </a:pPr>
              <a:endParaRPr>
                <a:solidFill>
                  <a:schemeClr val="dk1"/>
                </a:solidFill>
                <a:latin typeface="Calibri"/>
                <a:ea typeface="Calibri"/>
                <a:cs typeface="Calibri"/>
                <a:sym typeface="Calibri"/>
              </a:endParaRPr>
            </a:p>
          </p:txBody>
        </p:sp>
        <p:sp>
          <p:nvSpPr>
            <p:cNvPr id="37" name="Google Shape;4611;p40">
              <a:extLst>
                <a:ext uri="{FF2B5EF4-FFF2-40B4-BE49-F238E27FC236}">
                  <a16:creationId xmlns:a16="http://schemas.microsoft.com/office/drawing/2014/main" id="{48935938-A585-4F91-B59F-FC487E422961}"/>
                </a:ext>
              </a:extLst>
            </p:cNvPr>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a:buClr>
                  <a:schemeClr val="dk1"/>
                </a:buClr>
                <a:buSzPts val="1400"/>
              </a:pPr>
              <a:endParaRPr>
                <a:solidFill>
                  <a:schemeClr val="dk1"/>
                </a:solidFill>
                <a:latin typeface="Calibri"/>
                <a:ea typeface="Calibri"/>
                <a:cs typeface="Calibri"/>
                <a:sym typeface="Calibri"/>
              </a:endParaRPr>
            </a:p>
          </p:txBody>
        </p:sp>
        <p:sp>
          <p:nvSpPr>
            <p:cNvPr id="38" name="Google Shape;4612;p40">
              <a:extLst>
                <a:ext uri="{FF2B5EF4-FFF2-40B4-BE49-F238E27FC236}">
                  <a16:creationId xmlns:a16="http://schemas.microsoft.com/office/drawing/2014/main" id="{A6EE8A5A-9976-4A7E-BF40-E8E18FC8BDA3}"/>
                </a:ext>
              </a:extLst>
            </p:cNvPr>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a:buClr>
                  <a:schemeClr val="dk1"/>
                </a:buClr>
                <a:buSzPts val="1400"/>
              </a:pPr>
              <a:endParaRPr>
                <a:solidFill>
                  <a:schemeClr val="dk1"/>
                </a:solidFill>
                <a:latin typeface="Calibri"/>
                <a:ea typeface="Calibri"/>
                <a:cs typeface="Calibri"/>
                <a:sym typeface="Calibri"/>
              </a:endParaRPr>
            </a:p>
          </p:txBody>
        </p:sp>
      </p:grpSp>
      <p:grpSp>
        <p:nvGrpSpPr>
          <p:cNvPr id="39" name="Google Shape;4215;p39">
            <a:extLst>
              <a:ext uri="{FF2B5EF4-FFF2-40B4-BE49-F238E27FC236}">
                <a16:creationId xmlns:a16="http://schemas.microsoft.com/office/drawing/2014/main" id="{D3652C5C-C428-49D9-BE4B-99754A667339}"/>
              </a:ext>
            </a:extLst>
          </p:cNvPr>
          <p:cNvGrpSpPr/>
          <p:nvPr/>
        </p:nvGrpSpPr>
        <p:grpSpPr>
          <a:xfrm>
            <a:off x="6351654" y="1446372"/>
            <a:ext cx="654512" cy="491773"/>
            <a:chOff x="5255200" y="3006475"/>
            <a:chExt cx="511700" cy="378575"/>
          </a:xfrm>
        </p:grpSpPr>
        <p:sp>
          <p:nvSpPr>
            <p:cNvPr id="40" name="Google Shape;4216;p39">
              <a:extLst>
                <a:ext uri="{FF2B5EF4-FFF2-40B4-BE49-F238E27FC236}">
                  <a16:creationId xmlns:a16="http://schemas.microsoft.com/office/drawing/2014/main" id="{456A6AA4-69E8-48DF-B36A-8FF8627F56D5}"/>
                </a:ext>
              </a:extLst>
            </p:cNvPr>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1" name="Google Shape;4217;p39">
              <a:extLst>
                <a:ext uri="{FF2B5EF4-FFF2-40B4-BE49-F238E27FC236}">
                  <a16:creationId xmlns:a16="http://schemas.microsoft.com/office/drawing/2014/main" id="{EE8375DB-5920-4880-A496-7166B0FF51CF}"/>
                </a:ext>
              </a:extLst>
            </p:cNvPr>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78376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C95-F04D-4205-A026-9BC226876052}"/>
              </a:ext>
            </a:extLst>
          </p:cNvPr>
          <p:cNvSpPr>
            <a:spLocks noGrp="1"/>
          </p:cNvSpPr>
          <p:nvPr>
            <p:ph type="title"/>
          </p:nvPr>
        </p:nvSpPr>
        <p:spPr>
          <a:xfrm>
            <a:off x="640231" y="29698"/>
            <a:ext cx="6761100" cy="857400"/>
          </a:xfrm>
        </p:spPr>
        <p:txBody>
          <a:bodyPr/>
          <a:lstStyle/>
          <a:p>
            <a:r>
              <a:rPr lang="en-MY" dirty="0"/>
              <a:t>Development Board Comparison</a:t>
            </a:r>
          </a:p>
        </p:txBody>
      </p:sp>
      <p:sp>
        <p:nvSpPr>
          <p:cNvPr id="4" name="Slide Number Placeholder 3">
            <a:extLst>
              <a:ext uri="{FF2B5EF4-FFF2-40B4-BE49-F238E27FC236}">
                <a16:creationId xmlns:a16="http://schemas.microsoft.com/office/drawing/2014/main" id="{3653DFA3-E450-47ED-B0B9-8DF3209E8CEC}"/>
              </a:ext>
            </a:extLst>
          </p:cNvPr>
          <p:cNvSpPr>
            <a:spLocks noGrp="1"/>
          </p:cNvSpPr>
          <p:nvPr>
            <p:ph type="sldNum" idx="12"/>
          </p:nvPr>
        </p:nvSpPr>
        <p:spPr/>
        <p:txBody>
          <a:bodyPr/>
          <a:lstStyle/>
          <a:p>
            <a:fld id="{00000000-1234-1234-1234-123412341234}" type="slidenum">
              <a:rPr lang="en" smtClean="0"/>
              <a:pPr/>
              <a:t>8</a:t>
            </a:fld>
            <a:endParaRPr lang="en"/>
          </a:p>
        </p:txBody>
      </p:sp>
      <p:graphicFrame>
        <p:nvGraphicFramePr>
          <p:cNvPr id="5" name="Table 4">
            <a:extLst>
              <a:ext uri="{FF2B5EF4-FFF2-40B4-BE49-F238E27FC236}">
                <a16:creationId xmlns:a16="http://schemas.microsoft.com/office/drawing/2014/main" id="{25E7FA91-1707-4053-A4B9-EE1CA21CAC7E}"/>
              </a:ext>
            </a:extLst>
          </p:cNvPr>
          <p:cNvGraphicFramePr>
            <a:graphicFrameLocks noGrp="1"/>
          </p:cNvGraphicFramePr>
          <p:nvPr>
            <p:extLst>
              <p:ext uri="{D42A27DB-BD31-4B8C-83A1-F6EECF244321}">
                <p14:modId xmlns:p14="http://schemas.microsoft.com/office/powerpoint/2010/main" val="2032382751"/>
              </p:ext>
            </p:extLst>
          </p:nvPr>
        </p:nvGraphicFramePr>
        <p:xfrm>
          <a:off x="640231" y="1149097"/>
          <a:ext cx="6761100" cy="3083603"/>
        </p:xfrm>
        <a:graphic>
          <a:graphicData uri="http://schemas.openxmlformats.org/drawingml/2006/table">
            <a:tbl>
              <a:tblPr firstRow="1" firstCol="1" bandRow="1">
                <a:tableStyleId>{284E427A-3D55-4303-BF80-6455036E1DE7}</a:tableStyleId>
              </a:tblPr>
              <a:tblGrid>
                <a:gridCol w="1485314">
                  <a:extLst>
                    <a:ext uri="{9D8B030D-6E8A-4147-A177-3AD203B41FA5}">
                      <a16:colId xmlns:a16="http://schemas.microsoft.com/office/drawing/2014/main" val="893614068"/>
                    </a:ext>
                  </a:extLst>
                </a:gridCol>
                <a:gridCol w="1616722">
                  <a:extLst>
                    <a:ext uri="{9D8B030D-6E8A-4147-A177-3AD203B41FA5}">
                      <a16:colId xmlns:a16="http://schemas.microsoft.com/office/drawing/2014/main" val="2919053852"/>
                    </a:ext>
                  </a:extLst>
                </a:gridCol>
                <a:gridCol w="1549400">
                  <a:extLst>
                    <a:ext uri="{9D8B030D-6E8A-4147-A177-3AD203B41FA5}">
                      <a16:colId xmlns:a16="http://schemas.microsoft.com/office/drawing/2014/main" val="1082881325"/>
                    </a:ext>
                  </a:extLst>
                </a:gridCol>
                <a:gridCol w="2109664">
                  <a:extLst>
                    <a:ext uri="{9D8B030D-6E8A-4147-A177-3AD203B41FA5}">
                      <a16:colId xmlns:a16="http://schemas.microsoft.com/office/drawing/2014/main" val="2580787900"/>
                    </a:ext>
                  </a:extLst>
                </a:gridCol>
              </a:tblGrid>
              <a:tr h="275295">
                <a:tc>
                  <a:txBody>
                    <a:bodyPr/>
                    <a:lstStyle/>
                    <a:p>
                      <a:pPr algn="ctr">
                        <a:lnSpc>
                          <a:spcPct val="150000"/>
                        </a:lnSpc>
                        <a:spcAft>
                          <a:spcPts val="800"/>
                        </a:spcAft>
                      </a:pP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Arduino UNO</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Raspberry Pi</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ESP8266 Node MCU</a:t>
                      </a:r>
                    </a:p>
                  </a:txBody>
                  <a:tcPr marL="68580" marR="68580" marT="0" marB="0" anchor="ctr"/>
                </a:tc>
                <a:extLst>
                  <a:ext uri="{0D108BD9-81ED-4DB2-BD59-A6C34878D82A}">
                    <a16:rowId xmlns:a16="http://schemas.microsoft.com/office/drawing/2014/main" val="1494901151"/>
                  </a:ext>
                </a:extLst>
              </a:tr>
              <a:tr h="465871">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Developer</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Arduino</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Raspberry Pi Foundation</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The ESP8266 community (open source)</a:t>
                      </a:r>
                    </a:p>
                  </a:txBody>
                  <a:tcPr marL="68580" marR="68580" marT="0" marB="0" anchor="ctr"/>
                </a:tc>
                <a:extLst>
                  <a:ext uri="{0D108BD9-81ED-4DB2-BD59-A6C34878D82A}">
                    <a16:rowId xmlns:a16="http://schemas.microsoft.com/office/drawing/2014/main" val="1117115114"/>
                  </a:ext>
                </a:extLst>
              </a:tr>
              <a:tr h="465871">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Type</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Single board microcontroller</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Mini computer</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Single board microcontroller</a:t>
                      </a:r>
                    </a:p>
                  </a:txBody>
                  <a:tcPr marL="68580" marR="68580" marT="0" marB="0" anchor="ctr"/>
                </a:tc>
                <a:extLst>
                  <a:ext uri="{0D108BD9-81ED-4DB2-BD59-A6C34878D82A}">
                    <a16:rowId xmlns:a16="http://schemas.microsoft.com/office/drawing/2014/main" val="1099809345"/>
                  </a:ext>
                </a:extLst>
              </a:tr>
              <a:tr h="465871">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Power Source</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USB, Power Supply, and Battery</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Power Supply, USB</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USB</a:t>
                      </a:r>
                    </a:p>
                  </a:txBody>
                  <a:tcPr marL="68580" marR="68580" marT="0" marB="0" anchor="ctr"/>
                </a:tc>
                <a:extLst>
                  <a:ext uri="{0D108BD9-81ED-4DB2-BD59-A6C34878D82A}">
                    <a16:rowId xmlns:a16="http://schemas.microsoft.com/office/drawing/2014/main" val="2898272010"/>
                  </a:ext>
                </a:extLst>
              </a:tr>
              <a:tr h="381161">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Operating Voltage</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5V</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5V</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3.3V</a:t>
                      </a:r>
                    </a:p>
                  </a:txBody>
                  <a:tcPr marL="68580" marR="68580" marT="0" marB="0" anchor="ctr"/>
                </a:tc>
                <a:extLst>
                  <a:ext uri="{0D108BD9-81ED-4DB2-BD59-A6C34878D82A}">
                    <a16:rowId xmlns:a16="http://schemas.microsoft.com/office/drawing/2014/main" val="1108549119"/>
                  </a:ext>
                </a:extLst>
              </a:tr>
              <a:tr h="462331">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Storage</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1KB</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Slot for </a:t>
                      </a:r>
                      <a:r>
                        <a:rPr lang="en-MY" sz="1100" dirty="0" err="1">
                          <a:effectLst/>
                          <a:latin typeface="Calibri" panose="020F0502020204030204" pitchFamily="34" charset="0"/>
                          <a:ea typeface="Calibri" panose="020F0502020204030204" pitchFamily="34" charset="0"/>
                          <a:cs typeface="Times New Roman" panose="02020603050405020304" pitchFamily="18" charset="0"/>
                        </a:rPr>
                        <a:t>MicroSDHC</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4MB</a:t>
                      </a:r>
                    </a:p>
                  </a:txBody>
                  <a:tcPr marL="68580" marR="68580" marT="0" marB="0" anchor="ctr"/>
                </a:tc>
                <a:extLst>
                  <a:ext uri="{0D108BD9-81ED-4DB2-BD59-A6C34878D82A}">
                    <a16:rowId xmlns:a16="http://schemas.microsoft.com/office/drawing/2014/main" val="1194997259"/>
                  </a:ext>
                </a:extLst>
              </a:tr>
              <a:tr h="533969">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Price </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RM23.90</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RM156.00</a:t>
                      </a:r>
                    </a:p>
                  </a:txBody>
                  <a:tcPr marL="68580" marR="68580" marT="0" marB="0" anchor="ctr"/>
                </a:tc>
                <a:tc>
                  <a:txBody>
                    <a:bodyPr/>
                    <a:lstStyle/>
                    <a:p>
                      <a:pPr algn="ctr">
                        <a:lnSpc>
                          <a:spcPct val="150000"/>
                        </a:lnSpc>
                        <a:spcAft>
                          <a:spcPts val="800"/>
                        </a:spcAft>
                      </a:pPr>
                      <a:r>
                        <a:rPr lang="en-MY" sz="1100" dirty="0">
                          <a:effectLst/>
                          <a:latin typeface="Calibri" panose="020F0502020204030204" pitchFamily="34" charset="0"/>
                          <a:ea typeface="Calibri" panose="020F0502020204030204" pitchFamily="34" charset="0"/>
                          <a:cs typeface="Times New Roman" panose="02020603050405020304" pitchFamily="18" charset="0"/>
                        </a:rPr>
                        <a:t>RM18.90</a:t>
                      </a:r>
                    </a:p>
                  </a:txBody>
                  <a:tcPr marL="68580" marR="68580" marT="0" marB="0" anchor="ctr"/>
                </a:tc>
                <a:extLst>
                  <a:ext uri="{0D108BD9-81ED-4DB2-BD59-A6C34878D82A}">
                    <a16:rowId xmlns:a16="http://schemas.microsoft.com/office/drawing/2014/main" val="526921030"/>
                  </a:ext>
                </a:extLst>
              </a:tr>
            </a:tbl>
          </a:graphicData>
        </a:graphic>
      </p:graphicFrame>
    </p:spTree>
    <p:extLst>
      <p:ext uri="{BB962C8B-B14F-4D97-AF65-F5344CB8AC3E}">
        <p14:creationId xmlns:p14="http://schemas.microsoft.com/office/powerpoint/2010/main" val="117487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DEFB-9B62-46D6-9956-1FCDAF6579EF}"/>
              </a:ext>
            </a:extLst>
          </p:cNvPr>
          <p:cNvSpPr>
            <a:spLocks noGrp="1"/>
          </p:cNvSpPr>
          <p:nvPr>
            <p:ph type="title"/>
          </p:nvPr>
        </p:nvSpPr>
        <p:spPr>
          <a:xfrm>
            <a:off x="640231" y="178266"/>
            <a:ext cx="6761100" cy="857400"/>
          </a:xfrm>
        </p:spPr>
        <p:txBody>
          <a:bodyPr/>
          <a:lstStyle/>
          <a:p>
            <a:r>
              <a:rPr lang="en-MY" dirty="0"/>
              <a:t>Methodology- RAD </a:t>
            </a:r>
          </a:p>
        </p:txBody>
      </p:sp>
      <p:sp>
        <p:nvSpPr>
          <p:cNvPr id="3" name="Slide Number Placeholder 2">
            <a:extLst>
              <a:ext uri="{FF2B5EF4-FFF2-40B4-BE49-F238E27FC236}">
                <a16:creationId xmlns:a16="http://schemas.microsoft.com/office/drawing/2014/main" id="{99DBF599-502A-446B-8806-1EF2213A97A1}"/>
              </a:ext>
            </a:extLst>
          </p:cNvPr>
          <p:cNvSpPr>
            <a:spLocks noGrp="1"/>
          </p:cNvSpPr>
          <p:nvPr>
            <p:ph type="sldNum" idx="12"/>
          </p:nvPr>
        </p:nvSpPr>
        <p:spPr/>
        <p:txBody>
          <a:bodyPr/>
          <a:lstStyle/>
          <a:p>
            <a:fld id="{00000000-1234-1234-1234-123412341234}" type="slidenum">
              <a:rPr lang="en" smtClean="0"/>
              <a:pPr/>
              <a:t>9</a:t>
            </a:fld>
            <a:endParaRPr lang="en"/>
          </a:p>
        </p:txBody>
      </p:sp>
      <p:grpSp>
        <p:nvGrpSpPr>
          <p:cNvPr id="4" name="Group 3">
            <a:extLst>
              <a:ext uri="{FF2B5EF4-FFF2-40B4-BE49-F238E27FC236}">
                <a16:creationId xmlns:a16="http://schemas.microsoft.com/office/drawing/2014/main" id="{6F2C4911-B371-4D64-B3A3-4398E7C2B625}"/>
              </a:ext>
            </a:extLst>
          </p:cNvPr>
          <p:cNvGrpSpPr/>
          <p:nvPr/>
        </p:nvGrpSpPr>
        <p:grpSpPr>
          <a:xfrm>
            <a:off x="173042" y="254329"/>
            <a:ext cx="8962775" cy="3608467"/>
            <a:chOff x="838200" y="1228158"/>
            <a:chExt cx="11166750" cy="4495800"/>
          </a:xfrm>
        </p:grpSpPr>
        <p:grpSp>
          <p:nvGrpSpPr>
            <p:cNvPr id="5" name="Group 4">
              <a:extLst>
                <a:ext uri="{FF2B5EF4-FFF2-40B4-BE49-F238E27FC236}">
                  <a16:creationId xmlns:a16="http://schemas.microsoft.com/office/drawing/2014/main" id="{191648C6-5000-4177-BC38-CCCD93B5983C}"/>
                </a:ext>
              </a:extLst>
            </p:cNvPr>
            <p:cNvGrpSpPr/>
            <p:nvPr/>
          </p:nvGrpSpPr>
          <p:grpSpPr>
            <a:xfrm>
              <a:off x="838200" y="1228158"/>
              <a:ext cx="11166750" cy="4495800"/>
              <a:chOff x="420187" y="1483789"/>
              <a:chExt cx="11166750" cy="4495800"/>
            </a:xfrm>
          </p:grpSpPr>
          <p:sp>
            <p:nvSpPr>
              <p:cNvPr id="13" name="Rectangle 12">
                <a:extLst>
                  <a:ext uri="{FF2B5EF4-FFF2-40B4-BE49-F238E27FC236}">
                    <a16:creationId xmlns:a16="http://schemas.microsoft.com/office/drawing/2014/main" id="{803C5044-530C-458F-8CBF-0D7BD36FF7A8}"/>
                  </a:ext>
                </a:extLst>
              </p:cNvPr>
              <p:cNvSpPr/>
              <p:nvPr/>
            </p:nvSpPr>
            <p:spPr>
              <a:xfrm>
                <a:off x="3068499" y="3329940"/>
                <a:ext cx="2616020" cy="779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Arrow: Right 13">
                <a:extLst>
                  <a:ext uri="{FF2B5EF4-FFF2-40B4-BE49-F238E27FC236}">
                    <a16:creationId xmlns:a16="http://schemas.microsoft.com/office/drawing/2014/main" id="{72260E01-F893-452A-AE64-23311BE461C3}"/>
                  </a:ext>
                </a:extLst>
              </p:cNvPr>
              <p:cNvSpPr/>
              <p:nvPr/>
            </p:nvSpPr>
            <p:spPr>
              <a:xfrm>
                <a:off x="8980894" y="2987028"/>
                <a:ext cx="2606043" cy="1506203"/>
              </a:xfrm>
              <a:prstGeom prst="rightArrow">
                <a:avLst/>
              </a:prstGeom>
              <a:solidFill>
                <a:schemeClr val="accent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MY"/>
              </a:p>
            </p:txBody>
          </p:sp>
          <p:sp>
            <p:nvSpPr>
              <p:cNvPr id="15" name="Arrow: Right 14">
                <a:extLst>
                  <a:ext uri="{FF2B5EF4-FFF2-40B4-BE49-F238E27FC236}">
                    <a16:creationId xmlns:a16="http://schemas.microsoft.com/office/drawing/2014/main" id="{A5E505D7-4C3E-4D5D-8A9E-CDB65604C5B9}"/>
                  </a:ext>
                </a:extLst>
              </p:cNvPr>
              <p:cNvSpPr/>
              <p:nvPr/>
            </p:nvSpPr>
            <p:spPr>
              <a:xfrm>
                <a:off x="6767647" y="2969014"/>
                <a:ext cx="2606043" cy="1506203"/>
              </a:xfrm>
              <a:prstGeom prst="rightArrow">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Y" dirty="0"/>
              </a:p>
            </p:txBody>
          </p:sp>
          <p:sp>
            <p:nvSpPr>
              <p:cNvPr id="16" name="Arrow: Right 15">
                <a:extLst>
                  <a:ext uri="{FF2B5EF4-FFF2-40B4-BE49-F238E27FC236}">
                    <a16:creationId xmlns:a16="http://schemas.microsoft.com/office/drawing/2014/main" id="{7D73C334-5BA2-4616-8075-F172C8FC54FC}"/>
                  </a:ext>
                </a:extLst>
              </p:cNvPr>
              <p:cNvSpPr/>
              <p:nvPr/>
            </p:nvSpPr>
            <p:spPr>
              <a:xfrm>
                <a:off x="2184118" y="2969017"/>
                <a:ext cx="5130171" cy="1506203"/>
              </a:xfrm>
              <a:prstGeom prst="rightArrow">
                <a:avLst/>
              </a:prstGeom>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MY" dirty="0"/>
              </a:p>
            </p:txBody>
          </p:sp>
          <p:sp>
            <p:nvSpPr>
              <p:cNvPr id="17" name="Arrow: Right 16">
                <a:extLst>
                  <a:ext uri="{FF2B5EF4-FFF2-40B4-BE49-F238E27FC236}">
                    <a16:creationId xmlns:a16="http://schemas.microsoft.com/office/drawing/2014/main" id="{D829517B-5F60-48E0-AD2F-464BB1AC1F11}"/>
                  </a:ext>
                </a:extLst>
              </p:cNvPr>
              <p:cNvSpPr/>
              <p:nvPr/>
            </p:nvSpPr>
            <p:spPr>
              <a:xfrm>
                <a:off x="420187" y="2969018"/>
                <a:ext cx="2414454" cy="1506203"/>
              </a:xfrm>
              <a:prstGeom prst="rightArrow">
                <a:avLst/>
              </a:prstGeom>
              <a:solidFill>
                <a:schemeClr val="accent5"/>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MY" dirty="0"/>
              </a:p>
            </p:txBody>
          </p:sp>
          <p:sp>
            <p:nvSpPr>
              <p:cNvPr id="18" name="Rectangle 17">
                <a:extLst>
                  <a:ext uri="{FF2B5EF4-FFF2-40B4-BE49-F238E27FC236}">
                    <a16:creationId xmlns:a16="http://schemas.microsoft.com/office/drawing/2014/main" id="{B597F2EF-CB94-4FFA-BD5D-757B6E6041CE}"/>
                  </a:ext>
                </a:extLst>
              </p:cNvPr>
              <p:cNvSpPr/>
              <p:nvPr/>
            </p:nvSpPr>
            <p:spPr>
              <a:xfrm>
                <a:off x="3080654" y="3329940"/>
                <a:ext cx="2494101" cy="77952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MY"/>
              </a:p>
            </p:txBody>
          </p:sp>
          <p:pic>
            <p:nvPicPr>
              <p:cNvPr id="19" name="Graphic 18" descr="Arrow circle">
                <a:extLst>
                  <a:ext uri="{FF2B5EF4-FFF2-40B4-BE49-F238E27FC236}">
                    <a16:creationId xmlns:a16="http://schemas.microsoft.com/office/drawing/2014/main" id="{E8314A2E-FC9F-427D-B26A-64B5240ACA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495173">
                <a:off x="1997608" y="1483789"/>
                <a:ext cx="4495801" cy="4495800"/>
              </a:xfrm>
              <a:prstGeom prst="rect">
                <a:avLst/>
              </a:prstGeom>
            </p:spPr>
          </p:pic>
        </p:grpSp>
        <p:sp>
          <p:nvSpPr>
            <p:cNvPr id="6" name="TextBox 5">
              <a:extLst>
                <a:ext uri="{FF2B5EF4-FFF2-40B4-BE49-F238E27FC236}">
                  <a16:creationId xmlns:a16="http://schemas.microsoft.com/office/drawing/2014/main" id="{BF3F969A-29DE-4F6B-ACF8-BE03C627A71C}"/>
                </a:ext>
              </a:extLst>
            </p:cNvPr>
            <p:cNvSpPr txBox="1"/>
            <p:nvPr/>
          </p:nvSpPr>
          <p:spPr>
            <a:xfrm>
              <a:off x="964062" y="3152894"/>
              <a:ext cx="2133600" cy="646331"/>
            </a:xfrm>
            <a:prstGeom prst="rect">
              <a:avLst/>
            </a:prstGeom>
            <a:noFill/>
          </p:spPr>
          <p:txBody>
            <a:bodyPr wrap="square" rtlCol="0">
              <a:spAutoFit/>
            </a:bodyPr>
            <a:lstStyle/>
            <a:p>
              <a:r>
                <a:rPr lang="en-MY" dirty="0">
                  <a:solidFill>
                    <a:schemeClr val="bg1"/>
                  </a:solidFill>
                  <a:latin typeface="Tahoma" panose="020B0604030504040204" pitchFamily="34" charset="0"/>
                  <a:ea typeface="Tahoma" panose="020B0604030504040204" pitchFamily="34" charset="0"/>
                  <a:cs typeface="Tahoma" panose="020B0604030504040204" pitchFamily="34" charset="0"/>
                </a:rPr>
                <a:t>Analysis and Design</a:t>
              </a:r>
            </a:p>
          </p:txBody>
        </p:sp>
        <p:sp>
          <p:nvSpPr>
            <p:cNvPr id="7" name="TextBox 6">
              <a:extLst>
                <a:ext uri="{FF2B5EF4-FFF2-40B4-BE49-F238E27FC236}">
                  <a16:creationId xmlns:a16="http://schemas.microsoft.com/office/drawing/2014/main" id="{E66F1A29-14D9-4707-A151-5ADBC3ED700C}"/>
                </a:ext>
              </a:extLst>
            </p:cNvPr>
            <p:cNvSpPr txBox="1"/>
            <p:nvPr/>
          </p:nvSpPr>
          <p:spPr>
            <a:xfrm>
              <a:off x="3574161" y="3299833"/>
              <a:ext cx="2133600" cy="369332"/>
            </a:xfrm>
            <a:prstGeom prst="rect">
              <a:avLst/>
            </a:prstGeom>
            <a:noFill/>
          </p:spPr>
          <p:txBody>
            <a:bodyPr wrap="square" rtlCol="0">
              <a:spAutoFit/>
            </a:bodyPr>
            <a:lstStyle/>
            <a:p>
              <a:pPr algn="ctr"/>
              <a:r>
                <a:rPr lang="en-MY" dirty="0">
                  <a:latin typeface="Tahoma" panose="020B0604030504040204" pitchFamily="34" charset="0"/>
                  <a:ea typeface="Tahoma" panose="020B0604030504040204" pitchFamily="34" charset="0"/>
                  <a:cs typeface="Tahoma" panose="020B0604030504040204" pitchFamily="34" charset="0"/>
                </a:rPr>
                <a:t>User Design</a:t>
              </a:r>
            </a:p>
          </p:txBody>
        </p:sp>
        <p:sp>
          <p:nvSpPr>
            <p:cNvPr id="8" name="TextBox 7">
              <a:extLst>
                <a:ext uri="{FF2B5EF4-FFF2-40B4-BE49-F238E27FC236}">
                  <a16:creationId xmlns:a16="http://schemas.microsoft.com/office/drawing/2014/main" id="{46FA7D94-0E72-4254-B363-8C4C0BA9FBD8}"/>
                </a:ext>
              </a:extLst>
            </p:cNvPr>
            <p:cNvSpPr txBox="1"/>
            <p:nvPr/>
          </p:nvSpPr>
          <p:spPr>
            <a:xfrm>
              <a:off x="7777562" y="3272266"/>
              <a:ext cx="2133600" cy="369332"/>
            </a:xfrm>
            <a:prstGeom prst="rect">
              <a:avLst/>
            </a:prstGeom>
            <a:noFill/>
          </p:spPr>
          <p:txBody>
            <a:bodyPr wrap="square" rtlCol="0">
              <a:spAutoFit/>
            </a:bodyPr>
            <a:lstStyle/>
            <a:p>
              <a:r>
                <a:rPr lang="en-MY" dirty="0">
                  <a:solidFill>
                    <a:schemeClr val="bg1"/>
                  </a:solidFill>
                  <a:latin typeface="Tahoma" panose="020B0604030504040204" pitchFamily="34" charset="0"/>
                  <a:ea typeface="Tahoma" panose="020B0604030504040204" pitchFamily="34" charset="0"/>
                  <a:cs typeface="Tahoma" panose="020B0604030504040204" pitchFamily="34" charset="0"/>
                </a:rPr>
                <a:t>Testing</a:t>
              </a:r>
            </a:p>
          </p:txBody>
        </p:sp>
        <p:sp>
          <p:nvSpPr>
            <p:cNvPr id="9" name="TextBox 8">
              <a:extLst>
                <a:ext uri="{FF2B5EF4-FFF2-40B4-BE49-F238E27FC236}">
                  <a16:creationId xmlns:a16="http://schemas.microsoft.com/office/drawing/2014/main" id="{319596BE-0AB4-4DAA-A9FC-A4C50133609B}"/>
                </a:ext>
              </a:extLst>
            </p:cNvPr>
            <p:cNvSpPr txBox="1"/>
            <p:nvPr/>
          </p:nvSpPr>
          <p:spPr>
            <a:xfrm>
              <a:off x="9736088" y="3291393"/>
              <a:ext cx="2133600" cy="369332"/>
            </a:xfrm>
            <a:prstGeom prst="rect">
              <a:avLst/>
            </a:prstGeom>
            <a:noFill/>
            <a:ln>
              <a:noFill/>
            </a:ln>
            <a:effectLst/>
          </p:spPr>
          <p:txBody>
            <a:bodyPr wrap="square" rtlCol="0">
              <a:spAutoFit/>
            </a:bodyPr>
            <a:lstStyle/>
            <a:p>
              <a:r>
                <a:rPr lang="en-MY" dirty="0">
                  <a:solidFill>
                    <a:schemeClr val="bg1"/>
                  </a:solidFill>
                  <a:latin typeface="Tahoma" panose="020B0604030504040204" pitchFamily="34" charset="0"/>
                  <a:ea typeface="Tahoma" panose="020B0604030504040204" pitchFamily="34" charset="0"/>
                  <a:cs typeface="Tahoma" panose="020B0604030504040204" pitchFamily="34" charset="0"/>
                </a:rPr>
                <a:t>Implementation</a:t>
              </a:r>
            </a:p>
          </p:txBody>
        </p:sp>
        <p:sp>
          <p:nvSpPr>
            <p:cNvPr id="10" name="TextBox 9">
              <a:extLst>
                <a:ext uri="{FF2B5EF4-FFF2-40B4-BE49-F238E27FC236}">
                  <a16:creationId xmlns:a16="http://schemas.microsoft.com/office/drawing/2014/main" id="{C7D3F0E5-88E4-4267-8C74-8FB6598E36E4}"/>
                </a:ext>
              </a:extLst>
            </p:cNvPr>
            <p:cNvSpPr txBox="1"/>
            <p:nvPr/>
          </p:nvSpPr>
          <p:spPr>
            <a:xfrm>
              <a:off x="4240297" y="2039850"/>
              <a:ext cx="1182297" cy="383460"/>
            </a:xfrm>
            <a:prstGeom prst="rect">
              <a:avLst/>
            </a:prstGeom>
            <a:solidFill>
              <a:schemeClr val="bg1"/>
            </a:solidFill>
          </p:spPr>
          <p:txBody>
            <a:bodyPr wrap="square" rtlCol="0">
              <a:spAutoFit/>
            </a:bodyPr>
            <a:lstStyle/>
            <a:p>
              <a:r>
                <a:rPr lang="en-MY" sz="1400" dirty="0">
                  <a:latin typeface="Tahoma" panose="020B0604030504040204" pitchFamily="34" charset="0"/>
                  <a:ea typeface="Tahoma" panose="020B0604030504040204" pitchFamily="34" charset="0"/>
                  <a:cs typeface="Tahoma" panose="020B0604030504040204" pitchFamily="34" charset="0"/>
                </a:rPr>
                <a:t>Develop</a:t>
              </a:r>
            </a:p>
          </p:txBody>
        </p:sp>
        <p:sp>
          <p:nvSpPr>
            <p:cNvPr id="11" name="TextBox 10">
              <a:extLst>
                <a:ext uri="{FF2B5EF4-FFF2-40B4-BE49-F238E27FC236}">
                  <a16:creationId xmlns:a16="http://schemas.microsoft.com/office/drawing/2014/main" id="{0BD63F6C-EEA5-4458-81A9-67A16DF1632D}"/>
                </a:ext>
              </a:extLst>
            </p:cNvPr>
            <p:cNvSpPr txBox="1"/>
            <p:nvPr/>
          </p:nvSpPr>
          <p:spPr>
            <a:xfrm>
              <a:off x="5525728" y="3575043"/>
              <a:ext cx="1504940" cy="383460"/>
            </a:xfrm>
            <a:prstGeom prst="rect">
              <a:avLst/>
            </a:prstGeom>
            <a:solidFill>
              <a:schemeClr val="bg1">
                <a:alpha val="71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MY" sz="1400" dirty="0">
                  <a:latin typeface="Tahoma" panose="020B0604030504040204" pitchFamily="34" charset="0"/>
                  <a:ea typeface="Tahoma" panose="020B0604030504040204" pitchFamily="34" charset="0"/>
                  <a:cs typeface="Tahoma" panose="020B0604030504040204" pitchFamily="34" charset="0"/>
                </a:rPr>
                <a:t>Demonstrate</a:t>
              </a:r>
            </a:p>
          </p:txBody>
        </p:sp>
        <p:sp>
          <p:nvSpPr>
            <p:cNvPr id="12" name="TextBox 11">
              <a:extLst>
                <a:ext uri="{FF2B5EF4-FFF2-40B4-BE49-F238E27FC236}">
                  <a16:creationId xmlns:a16="http://schemas.microsoft.com/office/drawing/2014/main" id="{CA51BFC1-FFB9-4262-A46B-257F05EFFB5A}"/>
                </a:ext>
              </a:extLst>
            </p:cNvPr>
            <p:cNvSpPr txBox="1"/>
            <p:nvPr/>
          </p:nvSpPr>
          <p:spPr>
            <a:xfrm>
              <a:off x="3471971" y="4065702"/>
              <a:ext cx="973575" cy="383460"/>
            </a:xfrm>
            <a:prstGeom prst="rect">
              <a:avLst/>
            </a:prstGeom>
            <a:solidFill>
              <a:schemeClr val="bg1"/>
            </a:solidFill>
          </p:spPr>
          <p:txBody>
            <a:bodyPr wrap="square" rtlCol="0">
              <a:spAutoFit/>
            </a:bodyPr>
            <a:lstStyle/>
            <a:p>
              <a:r>
                <a:rPr lang="en-MY" sz="1400" dirty="0">
                  <a:latin typeface="Tahoma" panose="020B0604030504040204" pitchFamily="34" charset="0"/>
                  <a:ea typeface="Tahoma" panose="020B0604030504040204" pitchFamily="34" charset="0"/>
                  <a:cs typeface="Tahoma" panose="020B0604030504040204" pitchFamily="34" charset="0"/>
                </a:rPr>
                <a:t>Refine</a:t>
              </a:r>
            </a:p>
          </p:txBody>
        </p:sp>
      </p:grpSp>
      <p:sp>
        <p:nvSpPr>
          <p:cNvPr id="20" name="Rectangle 19">
            <a:extLst>
              <a:ext uri="{FF2B5EF4-FFF2-40B4-BE49-F238E27FC236}">
                <a16:creationId xmlns:a16="http://schemas.microsoft.com/office/drawing/2014/main" id="{B52F38F3-4B04-42B2-B54B-73E47A387B89}"/>
              </a:ext>
            </a:extLst>
          </p:cNvPr>
          <p:cNvSpPr/>
          <p:nvPr/>
        </p:nvSpPr>
        <p:spPr>
          <a:xfrm>
            <a:off x="173042" y="2839606"/>
            <a:ext cx="1813514" cy="21187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Investigate the problem that occur regarding DKP parking area.</a:t>
            </a:r>
          </a:p>
          <a:p>
            <a:endParaRPr lang="en-US" sz="1200" dirty="0"/>
          </a:p>
          <a:p>
            <a:r>
              <a:rPr lang="en-US" sz="1200" dirty="0"/>
              <a:t>Distributing questionnaire to the DKP parking area user</a:t>
            </a:r>
          </a:p>
          <a:p>
            <a:r>
              <a:rPr lang="en-US" sz="1200" dirty="0"/>
              <a:t> </a:t>
            </a:r>
          </a:p>
          <a:p>
            <a:r>
              <a:rPr lang="en-US" sz="1200" dirty="0"/>
              <a:t>Analyzing the suitable hardware and software that is going to be used</a:t>
            </a:r>
          </a:p>
        </p:txBody>
      </p:sp>
      <p:sp>
        <p:nvSpPr>
          <p:cNvPr id="21" name="Rectangle 20">
            <a:extLst>
              <a:ext uri="{FF2B5EF4-FFF2-40B4-BE49-F238E27FC236}">
                <a16:creationId xmlns:a16="http://schemas.microsoft.com/office/drawing/2014/main" id="{98B00CA0-E8B1-476C-8380-29D99C788267}"/>
              </a:ext>
            </a:extLst>
          </p:cNvPr>
          <p:cNvSpPr/>
          <p:nvPr/>
        </p:nvSpPr>
        <p:spPr>
          <a:xfrm>
            <a:off x="2362188" y="3422835"/>
            <a:ext cx="2455334" cy="16296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Design the circuit for the sensors</a:t>
            </a:r>
          </a:p>
          <a:p>
            <a:endParaRPr lang="en-US" sz="1200" dirty="0"/>
          </a:p>
          <a:p>
            <a:r>
              <a:rPr lang="en-US" sz="1200" dirty="0"/>
              <a:t>Design the data flow of the application development</a:t>
            </a:r>
          </a:p>
          <a:p>
            <a:endParaRPr lang="en-US" sz="1200" dirty="0"/>
          </a:p>
          <a:p>
            <a:r>
              <a:rPr lang="en-US" sz="1200" dirty="0"/>
              <a:t>Design the user interface of the apps.</a:t>
            </a:r>
          </a:p>
        </p:txBody>
      </p:sp>
      <p:sp>
        <p:nvSpPr>
          <p:cNvPr id="22" name="Rectangle 21">
            <a:extLst>
              <a:ext uri="{FF2B5EF4-FFF2-40B4-BE49-F238E27FC236}">
                <a16:creationId xmlns:a16="http://schemas.microsoft.com/office/drawing/2014/main" id="{8D48B226-9D94-4822-B967-51EDC99BF71A}"/>
              </a:ext>
            </a:extLst>
          </p:cNvPr>
          <p:cNvSpPr/>
          <p:nvPr/>
        </p:nvSpPr>
        <p:spPr>
          <a:xfrm>
            <a:off x="6313552" y="3530600"/>
            <a:ext cx="2738917" cy="1521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Implementing and the application</a:t>
            </a:r>
          </a:p>
          <a:p>
            <a:endParaRPr lang="en-US" sz="1200" dirty="0"/>
          </a:p>
          <a:p>
            <a:r>
              <a:rPr lang="en-US" sz="1200" dirty="0"/>
              <a:t>Making sure that the system and application is connected </a:t>
            </a:r>
          </a:p>
          <a:p>
            <a:endParaRPr lang="en-US" sz="1200" dirty="0"/>
          </a:p>
          <a:p>
            <a:r>
              <a:rPr lang="en-US" sz="1200" dirty="0"/>
              <a:t>Documentation of the project</a:t>
            </a:r>
          </a:p>
        </p:txBody>
      </p:sp>
    </p:spTree>
    <p:extLst>
      <p:ext uri="{BB962C8B-B14F-4D97-AF65-F5344CB8AC3E}">
        <p14:creationId xmlns:p14="http://schemas.microsoft.com/office/powerpoint/2010/main" val="2003228676"/>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TotalTime>
  <Words>674</Words>
  <Application>Microsoft Office PowerPoint</Application>
  <PresentationFormat>On-screen Show (16:9)</PresentationFormat>
  <Paragraphs>151</Paragraphs>
  <Slides>21</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Modern Love Grunge</vt:lpstr>
      <vt:lpstr>Calibri</vt:lpstr>
      <vt:lpstr>Titillium Web Light</vt:lpstr>
      <vt:lpstr>Tahoma</vt:lpstr>
      <vt:lpstr>Dosis ExtraLight</vt:lpstr>
      <vt:lpstr>Mowbray template</vt:lpstr>
      <vt:lpstr>Parking Detection Application Using Ultrasonic Sensor in Dewan Kuliah Pusat Parking Area</vt:lpstr>
      <vt:lpstr>Content</vt:lpstr>
      <vt:lpstr>Introduction</vt:lpstr>
      <vt:lpstr>Problem Statement</vt:lpstr>
      <vt:lpstr>Objectives</vt:lpstr>
      <vt:lpstr>Literature Review</vt:lpstr>
      <vt:lpstr>So, Why NodeMCU?</vt:lpstr>
      <vt:lpstr>Development Board Comparison</vt:lpstr>
      <vt:lpstr>Methodology- RAD </vt:lpstr>
      <vt:lpstr>Design- Schematic Diagram </vt:lpstr>
      <vt:lpstr>Design- Database </vt:lpstr>
      <vt:lpstr>Initial UI Design </vt:lpstr>
      <vt:lpstr>Design </vt:lpstr>
      <vt:lpstr>Tests</vt:lpstr>
      <vt:lpstr>Unit Testing</vt:lpstr>
      <vt:lpstr>Integration test</vt:lpstr>
      <vt:lpstr>User Test</vt:lpstr>
      <vt:lpstr>Demo Video</vt:lpstr>
      <vt:lpstr>PowerPoint Presentation</vt:lpstr>
      <vt:lpstr>Discussion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User</dc:creator>
  <cp:lastModifiedBy>User</cp:lastModifiedBy>
  <cp:revision>47</cp:revision>
  <dcterms:modified xsi:type="dcterms:W3CDTF">2021-01-28T04:34:57Z</dcterms:modified>
</cp:coreProperties>
</file>